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Big Shoulders Display Bold" panose="020B0604020202020204" charset="0"/>
      <p:regular r:id="rId10"/>
    </p:embeddedFont>
    <p:embeddedFont>
      <p:font typeface="Calibri" panose="020F0502020204030204" pitchFamily="34" charset="0"/>
      <p:regular r:id="rId11"/>
      <p:bold r:id="rId12"/>
      <p:italic r:id="rId13"/>
      <p:boldItalic r:id="rId14"/>
    </p:embeddedFont>
    <p:embeddedFont>
      <p:font typeface="Open Sans Extra Bold" panose="020B0604020202020204" charset="0"/>
      <p:regular r:id="rId15"/>
    </p:embeddedFont>
    <p:embeddedFont>
      <p:font typeface="Poppins" panose="00000500000000000000" pitchFamily="2" charset="0"/>
      <p:regular r:id="rId16"/>
      <p:bold r:id="rId17"/>
      <p:italic r:id="rId18"/>
      <p:boldItalic r:id="rId19"/>
    </p:embeddedFont>
    <p:embeddedFont>
      <p:font typeface="TT Chocolates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heme" Target="theme/theme1.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 Id="rId22" Type="http://schemas.openxmlformats.org/officeDocument/2006/relationships/viewProps" Target="viewProps.xml"/></Relationships>
</file>

<file path=ppt/media/image1.jpeg>
</file>

<file path=ppt/media/image10.jpeg>
</file>

<file path=ppt/media/image2.jpeg>
</file>

<file path=ppt/media/image3.png>
</file>

<file path=ppt/media/image4.svg>
</file>

<file path=ppt/media/image5.jpe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www.pygame.org/NEWS" TargetMode="External"/><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hyperlink" Target="https://github.com/RAYMUNDOSOTO/MOVIMIENTO-DE-OBJETOS-EN-UN-VIDEOJUEGO--CON-DETECCION-DE-MANOS-USANDO-MEDIAPIPE-Y-PYGAME/BLOB/MAIN/README.M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s-MX"/>
          </a:p>
        </p:txBody>
      </p:sp>
      <p:grpSp>
        <p:nvGrpSpPr>
          <p:cNvPr id="3" name="Group 3"/>
          <p:cNvGrpSpPr/>
          <p:nvPr/>
        </p:nvGrpSpPr>
        <p:grpSpPr>
          <a:xfrm>
            <a:off x="907587" y="0"/>
            <a:ext cx="16472825" cy="10287000"/>
            <a:chOff x="0" y="0"/>
            <a:chExt cx="1016009" cy="634480"/>
          </a:xfrm>
        </p:grpSpPr>
        <p:sp>
          <p:nvSpPr>
            <p:cNvPr id="4" name="Freeform 4"/>
            <p:cNvSpPr/>
            <p:nvPr/>
          </p:nvSpPr>
          <p:spPr>
            <a:xfrm>
              <a:off x="0" y="0"/>
              <a:ext cx="1016009" cy="634480"/>
            </a:xfrm>
            <a:custGeom>
              <a:avLst/>
              <a:gdLst/>
              <a:ahLst/>
              <a:cxnLst/>
              <a:rect l="l" t="t" r="r" b="b"/>
              <a:pathLst>
                <a:path w="1016009" h="634480">
                  <a:moveTo>
                    <a:pt x="203200" y="0"/>
                  </a:moveTo>
                  <a:lnTo>
                    <a:pt x="1016009" y="0"/>
                  </a:lnTo>
                  <a:lnTo>
                    <a:pt x="812809" y="634480"/>
                  </a:lnTo>
                  <a:lnTo>
                    <a:pt x="0" y="634480"/>
                  </a:lnTo>
                  <a:lnTo>
                    <a:pt x="203200" y="0"/>
                  </a:lnTo>
                  <a:close/>
                </a:path>
              </a:pathLst>
            </a:custGeom>
            <a:solidFill>
              <a:srgbClr val="000000">
                <a:alpha val="74902"/>
              </a:srgbClr>
            </a:solidFill>
          </p:spPr>
          <p:txBody>
            <a:bodyPr/>
            <a:lstStyle/>
            <a:p>
              <a:endParaRPr lang="es-MX"/>
            </a:p>
          </p:txBody>
        </p:sp>
        <p:sp>
          <p:nvSpPr>
            <p:cNvPr id="5" name="TextBox 5"/>
            <p:cNvSpPr txBox="1"/>
            <p:nvPr/>
          </p:nvSpPr>
          <p:spPr>
            <a:xfrm>
              <a:off x="101600" y="19050"/>
              <a:ext cx="609600" cy="590550"/>
            </a:xfrm>
            <a:prstGeom prst="rect">
              <a:avLst/>
            </a:prstGeom>
          </p:spPr>
          <p:txBody>
            <a:bodyPr lIns="50800" tIns="50800" rIns="50800" bIns="50800" rtlCol="0" anchor="ctr"/>
            <a:lstStyle/>
            <a:p>
              <a:pPr algn="ctr">
                <a:lnSpc>
                  <a:spcPts val="2260"/>
                </a:lnSpc>
              </a:pPr>
              <a:endParaRPr/>
            </a:p>
          </p:txBody>
        </p:sp>
      </p:grpSp>
      <p:grpSp>
        <p:nvGrpSpPr>
          <p:cNvPr id="6" name="Group 6"/>
          <p:cNvGrpSpPr/>
          <p:nvPr/>
        </p:nvGrpSpPr>
        <p:grpSpPr>
          <a:xfrm>
            <a:off x="2781034" y="3626887"/>
            <a:ext cx="12725931" cy="3845555"/>
            <a:chOff x="0" y="0"/>
            <a:chExt cx="16967908" cy="5127406"/>
          </a:xfrm>
        </p:grpSpPr>
        <p:sp>
          <p:nvSpPr>
            <p:cNvPr id="7" name="TextBox 7"/>
            <p:cNvSpPr txBox="1"/>
            <p:nvPr/>
          </p:nvSpPr>
          <p:spPr>
            <a:xfrm>
              <a:off x="0" y="2613653"/>
              <a:ext cx="16967908" cy="2504863"/>
            </a:xfrm>
            <a:prstGeom prst="rect">
              <a:avLst/>
            </a:prstGeom>
          </p:spPr>
          <p:txBody>
            <a:bodyPr lIns="0" tIns="0" rIns="0" bIns="0" rtlCol="0" anchor="t">
              <a:spAutoFit/>
            </a:bodyPr>
            <a:lstStyle/>
            <a:p>
              <a:pPr algn="ctr">
                <a:lnSpc>
                  <a:spcPts val="3814"/>
                </a:lnSpc>
              </a:pPr>
              <a:r>
                <a:rPr lang="en-US" sz="2724" spc="1133">
                  <a:solidFill>
                    <a:srgbClr val="FFFFFF"/>
                  </a:solidFill>
                  <a:latin typeface="TT Chocolates Bold"/>
                </a:rPr>
                <a:t> </a:t>
              </a:r>
            </a:p>
            <a:p>
              <a:pPr algn="ctr">
                <a:lnSpc>
                  <a:spcPts val="3814"/>
                </a:lnSpc>
              </a:pPr>
              <a:r>
                <a:rPr lang="en-US" sz="2724" spc="1133">
                  <a:solidFill>
                    <a:srgbClr val="FFFFFF"/>
                  </a:solidFill>
                  <a:latin typeface="TT Chocolates Bold"/>
                </a:rPr>
                <a:t>ESTRADA MARTINEZ BRYAN FRANCISCO</a:t>
              </a:r>
            </a:p>
            <a:p>
              <a:pPr algn="ctr">
                <a:lnSpc>
                  <a:spcPts val="3814"/>
                </a:lnSpc>
              </a:pPr>
              <a:r>
                <a:rPr lang="en-US" sz="2724" spc="1133">
                  <a:solidFill>
                    <a:srgbClr val="FFFFFF"/>
                  </a:solidFill>
                  <a:latin typeface="TT Chocolates Bold"/>
                </a:rPr>
                <a:t>HINOJOSA GONZALEZ GAEL</a:t>
              </a:r>
            </a:p>
            <a:p>
              <a:pPr algn="ctr">
                <a:lnSpc>
                  <a:spcPts val="3814"/>
                </a:lnSpc>
              </a:pPr>
              <a:r>
                <a:rPr lang="en-US" sz="2724" spc="1133">
                  <a:solidFill>
                    <a:srgbClr val="FFFFFF"/>
                  </a:solidFill>
                  <a:latin typeface="TT Chocolates Bold"/>
                </a:rPr>
                <a:t>RODRIGUEZ JUAREZ JOHAN</a:t>
              </a:r>
            </a:p>
          </p:txBody>
        </p:sp>
        <p:sp>
          <p:nvSpPr>
            <p:cNvPr id="8" name="TextBox 8"/>
            <p:cNvSpPr txBox="1"/>
            <p:nvPr/>
          </p:nvSpPr>
          <p:spPr>
            <a:xfrm>
              <a:off x="0" y="95250"/>
              <a:ext cx="16967908" cy="2099320"/>
            </a:xfrm>
            <a:prstGeom prst="rect">
              <a:avLst/>
            </a:prstGeom>
          </p:spPr>
          <p:txBody>
            <a:bodyPr lIns="0" tIns="0" rIns="0" bIns="0" rtlCol="0" anchor="t">
              <a:spAutoFit/>
            </a:bodyPr>
            <a:lstStyle/>
            <a:p>
              <a:pPr algn="ctr">
                <a:lnSpc>
                  <a:spcPts val="10800"/>
                </a:lnSpc>
              </a:pPr>
              <a:r>
                <a:rPr lang="en-US" sz="10800">
                  <a:solidFill>
                    <a:srgbClr val="FFFFFF"/>
                  </a:solidFill>
                  <a:latin typeface="Poppins"/>
                </a:rPr>
                <a:t>VCSM</a:t>
              </a:r>
            </a:p>
          </p:txBody>
        </p:sp>
      </p:grpSp>
      <p:sp>
        <p:nvSpPr>
          <p:cNvPr id="9" name="AutoShape 9"/>
          <p:cNvSpPr/>
          <p:nvPr/>
        </p:nvSpPr>
        <p:spPr>
          <a:xfrm>
            <a:off x="-957862" y="7660481"/>
            <a:ext cx="5378168" cy="85725"/>
          </a:xfrm>
          <a:prstGeom prst="line">
            <a:avLst/>
          </a:prstGeom>
          <a:ln w="85725" cap="rnd">
            <a:solidFill>
              <a:srgbClr val="E6950A"/>
            </a:solidFill>
            <a:prstDash val="solid"/>
            <a:headEnd type="none" w="sm" len="sm"/>
            <a:tailEnd type="none" w="sm" len="sm"/>
          </a:ln>
        </p:spPr>
        <p:txBody>
          <a:bodyPr/>
          <a:lstStyle/>
          <a:p>
            <a:endParaRPr lang="es-MX"/>
          </a:p>
        </p:txBody>
      </p:sp>
      <p:sp>
        <p:nvSpPr>
          <p:cNvPr id="10" name="AutoShape 10"/>
          <p:cNvSpPr/>
          <p:nvPr/>
        </p:nvSpPr>
        <p:spPr>
          <a:xfrm rot="-4329859">
            <a:off x="14734479" y="985838"/>
            <a:ext cx="5378168" cy="0"/>
          </a:xfrm>
          <a:prstGeom prst="line">
            <a:avLst/>
          </a:prstGeom>
          <a:ln w="85725" cap="rnd">
            <a:solidFill>
              <a:srgbClr val="E6950A"/>
            </a:solidFill>
            <a:prstDash val="solid"/>
            <a:headEnd type="none" w="sm" len="sm"/>
            <a:tailEnd type="none" w="sm" len="sm"/>
          </a:ln>
        </p:spPr>
        <p:txBody>
          <a:bodyPr/>
          <a:lstStyle/>
          <a:p>
            <a:endParaRPr lang="es-MX"/>
          </a:p>
        </p:txBody>
      </p:sp>
      <p:sp>
        <p:nvSpPr>
          <p:cNvPr id="11" name="AutoShape 11"/>
          <p:cNvSpPr/>
          <p:nvPr/>
        </p:nvSpPr>
        <p:spPr>
          <a:xfrm rot="-4329859">
            <a:off x="11483779" y="11398766"/>
            <a:ext cx="5378168" cy="0"/>
          </a:xfrm>
          <a:prstGeom prst="line">
            <a:avLst/>
          </a:prstGeom>
          <a:ln w="85725" cap="rnd">
            <a:solidFill>
              <a:srgbClr val="5CE1E6"/>
            </a:solidFill>
            <a:prstDash val="solid"/>
            <a:headEnd type="none" w="sm" len="sm"/>
            <a:tailEnd type="none" w="sm" len="sm"/>
          </a:ln>
        </p:spPr>
        <p:txBody>
          <a:bodyPr/>
          <a:lstStyle/>
          <a:p>
            <a:endParaRPr lang="es-MX"/>
          </a:p>
        </p:txBody>
      </p:sp>
      <p:sp>
        <p:nvSpPr>
          <p:cNvPr id="12" name="AutoShape 12"/>
          <p:cNvSpPr/>
          <p:nvPr/>
        </p:nvSpPr>
        <p:spPr>
          <a:xfrm rot="-4329859">
            <a:off x="-1660384" y="8588522"/>
            <a:ext cx="5378168" cy="0"/>
          </a:xfrm>
          <a:prstGeom prst="line">
            <a:avLst/>
          </a:prstGeom>
          <a:ln w="85725" cap="rnd">
            <a:solidFill>
              <a:srgbClr val="5CE1E6"/>
            </a:solidFill>
            <a:prstDash val="solid"/>
            <a:headEnd type="none" w="sm" len="sm"/>
            <a:tailEnd type="none" w="sm" len="sm"/>
          </a:ln>
        </p:spPr>
        <p:txBody>
          <a:bodyPr/>
          <a:lstStyle/>
          <a:p>
            <a:endParaRPr lang="es-MX"/>
          </a:p>
        </p:txBody>
      </p:sp>
      <p:sp>
        <p:nvSpPr>
          <p:cNvPr id="13" name="AutoShape 13"/>
          <p:cNvSpPr/>
          <p:nvPr/>
        </p:nvSpPr>
        <p:spPr>
          <a:xfrm rot="-4329859">
            <a:off x="14031958" y="1913878"/>
            <a:ext cx="5378168" cy="0"/>
          </a:xfrm>
          <a:prstGeom prst="line">
            <a:avLst/>
          </a:prstGeom>
          <a:ln w="85725" cap="rnd">
            <a:solidFill>
              <a:srgbClr val="5CE1E6"/>
            </a:solidFill>
            <a:prstDash val="solid"/>
            <a:headEnd type="none" w="sm" len="sm"/>
            <a:tailEnd type="none" w="sm" len="sm"/>
          </a:ln>
        </p:spPr>
        <p:txBody>
          <a:bodyPr/>
          <a:lstStyle/>
          <a:p>
            <a:endParaRPr lang="es-MX"/>
          </a:p>
        </p:txBody>
      </p:sp>
      <p:sp>
        <p:nvSpPr>
          <p:cNvPr id="14" name="AutoShape 14"/>
          <p:cNvSpPr/>
          <p:nvPr/>
        </p:nvSpPr>
        <p:spPr>
          <a:xfrm rot="-4329859">
            <a:off x="11483779" y="9998840"/>
            <a:ext cx="5378168" cy="0"/>
          </a:xfrm>
          <a:prstGeom prst="line">
            <a:avLst/>
          </a:prstGeom>
          <a:ln w="85725" cap="rnd">
            <a:solidFill>
              <a:srgbClr val="E6950A"/>
            </a:solidFill>
            <a:prstDash val="solid"/>
            <a:headEnd type="none" w="sm" len="sm"/>
            <a:tailEnd type="none" w="sm" len="sm"/>
          </a:ln>
        </p:spPr>
        <p:txBody>
          <a:bodyPr/>
          <a:lstStyle/>
          <a:p>
            <a:endParaRPr lang="es-MX"/>
          </a:p>
        </p:txBody>
      </p:sp>
      <p:sp>
        <p:nvSpPr>
          <p:cNvPr id="15" name="AutoShape 15"/>
          <p:cNvSpPr/>
          <p:nvPr/>
        </p:nvSpPr>
        <p:spPr>
          <a:xfrm rot="-4329859">
            <a:off x="1752917" y="-760137"/>
            <a:ext cx="5378168" cy="0"/>
          </a:xfrm>
          <a:prstGeom prst="line">
            <a:avLst/>
          </a:prstGeom>
          <a:ln w="85725" cap="rnd">
            <a:solidFill>
              <a:srgbClr val="5CE1E6"/>
            </a:solidFill>
            <a:prstDash val="solid"/>
            <a:headEnd type="none" w="sm" len="sm"/>
            <a:tailEnd type="none" w="sm" len="sm"/>
          </a:ln>
        </p:spPr>
        <p:txBody>
          <a:bodyPr/>
          <a:lstStyle/>
          <a:p>
            <a:endParaRPr lang="es-MX"/>
          </a:p>
        </p:txBody>
      </p:sp>
      <p:sp>
        <p:nvSpPr>
          <p:cNvPr id="16" name="AutoShape 16"/>
          <p:cNvSpPr/>
          <p:nvPr/>
        </p:nvSpPr>
        <p:spPr>
          <a:xfrm rot="-4329859">
            <a:off x="1564163" y="-1587135"/>
            <a:ext cx="5378168" cy="0"/>
          </a:xfrm>
          <a:prstGeom prst="line">
            <a:avLst/>
          </a:prstGeom>
          <a:ln w="85725" cap="rnd">
            <a:solidFill>
              <a:srgbClr val="E6950A"/>
            </a:solidFill>
            <a:prstDash val="solid"/>
            <a:headEnd type="none" w="sm" len="sm"/>
            <a:tailEnd type="none" w="sm" len="sm"/>
          </a:ln>
        </p:spPr>
        <p:txBody>
          <a:bodyPr/>
          <a:lstStyle/>
          <a:p>
            <a:endParaRPr lang="es-MX"/>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25A52"/>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10800000">
            <a:off x="-1148253" y="-54701"/>
            <a:ext cx="8649323" cy="10341701"/>
            <a:chOff x="0" y="0"/>
            <a:chExt cx="8603361" cy="10286746"/>
          </a:xfrm>
        </p:grpSpPr>
        <p:sp>
          <p:nvSpPr>
            <p:cNvPr id="3" name="Freeform 3"/>
            <p:cNvSpPr/>
            <p:nvPr/>
          </p:nvSpPr>
          <p:spPr>
            <a:xfrm flipV="1">
              <a:off x="-2794" y="-128"/>
              <a:ext cx="8606155" cy="10286874"/>
            </a:xfrm>
            <a:custGeom>
              <a:avLst/>
              <a:gdLst/>
              <a:ahLst/>
              <a:cxnLst/>
              <a:rect l="l" t="t" r="r" b="b"/>
              <a:pathLst>
                <a:path w="8606155" h="10286874">
                  <a:moveTo>
                    <a:pt x="8606155" y="35433"/>
                  </a:moveTo>
                  <a:cubicBezTo>
                    <a:pt x="8606155" y="2286"/>
                    <a:pt x="8595487" y="0"/>
                    <a:pt x="8567674" y="0"/>
                  </a:cubicBezTo>
                  <a:cubicBezTo>
                    <a:pt x="5713094" y="635"/>
                    <a:pt x="2858643" y="635"/>
                    <a:pt x="4064" y="635"/>
                  </a:cubicBezTo>
                  <a:cubicBezTo>
                    <a:pt x="0" y="14478"/>
                    <a:pt x="6350" y="27051"/>
                    <a:pt x="9271" y="39878"/>
                  </a:cubicBezTo>
                  <a:cubicBezTo>
                    <a:pt x="134747" y="601472"/>
                    <a:pt x="260350" y="1162939"/>
                    <a:pt x="386207" y="1724407"/>
                  </a:cubicBezTo>
                  <a:cubicBezTo>
                    <a:pt x="565658" y="2524888"/>
                    <a:pt x="745490" y="3325241"/>
                    <a:pt x="924814" y="4125723"/>
                  </a:cubicBezTo>
                  <a:cubicBezTo>
                    <a:pt x="1146302" y="5114291"/>
                    <a:pt x="1367282" y="6102859"/>
                    <a:pt x="1588643" y="7091300"/>
                  </a:cubicBezTo>
                  <a:cubicBezTo>
                    <a:pt x="1813560" y="8095489"/>
                    <a:pt x="2038604" y="9099551"/>
                    <a:pt x="2264156" y="10103613"/>
                  </a:cubicBezTo>
                  <a:cubicBezTo>
                    <a:pt x="2277872" y="10164700"/>
                    <a:pt x="2286635" y="10227184"/>
                    <a:pt x="2308860" y="10286239"/>
                  </a:cubicBezTo>
                  <a:cubicBezTo>
                    <a:pt x="4395216" y="10286239"/>
                    <a:pt x="6481572" y="10286239"/>
                    <a:pt x="8567928" y="10286874"/>
                  </a:cubicBezTo>
                  <a:cubicBezTo>
                    <a:pt x="8596249" y="10286874"/>
                    <a:pt x="8605901" y="10283445"/>
                    <a:pt x="8605901" y="10251060"/>
                  </a:cubicBezTo>
                  <a:cubicBezTo>
                    <a:pt x="8605139" y="6845808"/>
                    <a:pt x="8605139" y="3440557"/>
                    <a:pt x="8606155" y="35433"/>
                  </a:cubicBezTo>
                  <a:close/>
                </a:path>
              </a:pathLst>
            </a:custGeom>
            <a:blipFill>
              <a:blip r:embed="rId2"/>
              <a:stretch>
                <a:fillRect t="-12726" b="-12726"/>
              </a:stretch>
            </a:blipFill>
          </p:spPr>
          <p:txBody>
            <a:bodyPr/>
            <a:lstStyle/>
            <a:p>
              <a:endParaRPr lang="es-MX"/>
            </a:p>
          </p:txBody>
        </p:sp>
      </p:grpSp>
      <p:sp>
        <p:nvSpPr>
          <p:cNvPr id="4" name="AutoShape 4"/>
          <p:cNvSpPr/>
          <p:nvPr/>
        </p:nvSpPr>
        <p:spPr>
          <a:xfrm>
            <a:off x="3153037" y="7653370"/>
            <a:ext cx="5277475" cy="85725"/>
          </a:xfrm>
          <a:prstGeom prst="line">
            <a:avLst/>
          </a:prstGeom>
          <a:ln w="85725" cap="rnd">
            <a:solidFill>
              <a:srgbClr val="E6950A"/>
            </a:solidFill>
            <a:prstDash val="solid"/>
            <a:headEnd type="none" w="sm" len="sm"/>
            <a:tailEnd type="none" w="sm" len="sm"/>
          </a:ln>
        </p:spPr>
        <p:txBody>
          <a:bodyPr/>
          <a:lstStyle/>
          <a:p>
            <a:endParaRPr lang="es-MX"/>
          </a:p>
        </p:txBody>
      </p:sp>
      <p:sp>
        <p:nvSpPr>
          <p:cNvPr id="5" name="AutoShape 5"/>
          <p:cNvSpPr/>
          <p:nvPr/>
        </p:nvSpPr>
        <p:spPr>
          <a:xfrm rot="-4673811">
            <a:off x="3404709" y="8813165"/>
            <a:ext cx="5277475" cy="0"/>
          </a:xfrm>
          <a:prstGeom prst="line">
            <a:avLst/>
          </a:prstGeom>
          <a:ln w="85725" cap="rnd">
            <a:solidFill>
              <a:srgbClr val="00C2CB"/>
            </a:solidFill>
            <a:prstDash val="solid"/>
            <a:headEnd type="none" w="sm" len="sm"/>
            <a:tailEnd type="none" w="sm" len="sm"/>
          </a:ln>
        </p:spPr>
        <p:txBody>
          <a:bodyPr/>
          <a:lstStyle/>
          <a:p>
            <a:endParaRPr lang="es-MX"/>
          </a:p>
        </p:txBody>
      </p:sp>
      <p:sp>
        <p:nvSpPr>
          <p:cNvPr id="6" name="AutoShape 6"/>
          <p:cNvSpPr/>
          <p:nvPr/>
        </p:nvSpPr>
        <p:spPr>
          <a:xfrm rot="-4673811">
            <a:off x="5098274" y="-919944"/>
            <a:ext cx="5277475" cy="0"/>
          </a:xfrm>
          <a:prstGeom prst="line">
            <a:avLst/>
          </a:prstGeom>
          <a:ln w="85725" cap="rnd">
            <a:solidFill>
              <a:srgbClr val="00C2CB"/>
            </a:solidFill>
            <a:prstDash val="solid"/>
            <a:headEnd type="none" w="sm" len="sm"/>
            <a:tailEnd type="none" w="sm" len="sm"/>
          </a:ln>
        </p:spPr>
        <p:txBody>
          <a:bodyPr/>
          <a:lstStyle/>
          <a:p>
            <a:endParaRPr lang="es-MX"/>
          </a:p>
        </p:txBody>
      </p:sp>
      <p:sp>
        <p:nvSpPr>
          <p:cNvPr id="7" name="TextBox 7"/>
          <p:cNvSpPr txBox="1"/>
          <p:nvPr/>
        </p:nvSpPr>
        <p:spPr>
          <a:xfrm>
            <a:off x="7141833" y="3487014"/>
            <a:ext cx="10288765" cy="3489325"/>
          </a:xfrm>
          <a:prstGeom prst="rect">
            <a:avLst/>
          </a:prstGeom>
        </p:spPr>
        <p:txBody>
          <a:bodyPr lIns="0" tIns="0" rIns="0" bIns="0" rtlCol="0" anchor="t">
            <a:spAutoFit/>
          </a:bodyPr>
          <a:lstStyle/>
          <a:p>
            <a:pPr algn="just">
              <a:lnSpc>
                <a:spcPts val="3499"/>
              </a:lnSpc>
            </a:pPr>
            <a:r>
              <a:rPr lang="en-US" sz="2499">
                <a:solidFill>
                  <a:srgbClr val="FFFFFF"/>
                </a:solidFill>
                <a:latin typeface="Open Sans Extra Bold"/>
              </a:rPr>
              <a:t>El reconocimiento de movimiento es uno de los campos más estudiados en el área de Visión por Computador, ya que puede ser aplicado en distintas actividades de la vida cotidiana, como por ejemplo videovigilancia, detección de acciones en deporte, entre otros. </a:t>
            </a:r>
          </a:p>
          <a:p>
            <a:pPr algn="just">
              <a:lnSpc>
                <a:spcPts val="3499"/>
              </a:lnSpc>
            </a:pPr>
            <a:r>
              <a:rPr lang="en-US" sz="2499">
                <a:solidFill>
                  <a:srgbClr val="FFFFFF"/>
                </a:solidFill>
                <a:latin typeface="Open Sans Extra Bold"/>
              </a:rPr>
              <a:t>Actualmente este tipo de metodo tambien se esta implementando a lo que son los videojuegos, con el fin de proporcionar una nueva experiencia a los usuarios.</a:t>
            </a:r>
          </a:p>
        </p:txBody>
      </p:sp>
      <p:sp>
        <p:nvSpPr>
          <p:cNvPr id="8" name="TextBox 8"/>
          <p:cNvSpPr txBox="1"/>
          <p:nvPr/>
        </p:nvSpPr>
        <p:spPr>
          <a:xfrm>
            <a:off x="7501070" y="807069"/>
            <a:ext cx="10043902" cy="1055370"/>
          </a:xfrm>
          <a:prstGeom prst="rect">
            <a:avLst/>
          </a:prstGeom>
        </p:spPr>
        <p:txBody>
          <a:bodyPr lIns="0" tIns="0" rIns="0" bIns="0" rtlCol="0" anchor="t">
            <a:spAutoFit/>
          </a:bodyPr>
          <a:lstStyle/>
          <a:p>
            <a:pPr algn="ctr">
              <a:lnSpc>
                <a:spcPts val="7800"/>
              </a:lnSpc>
            </a:pPr>
            <a:r>
              <a:rPr lang="en-US" sz="7800">
                <a:solidFill>
                  <a:srgbClr val="FF0099"/>
                </a:solidFill>
                <a:latin typeface="Big Shoulders Display Bold"/>
              </a:rPr>
              <a:t>INTRODUCCION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6A7475"/>
        </a:solidFill>
        <a:effectLst/>
      </p:bgPr>
    </p:bg>
    <p:spTree>
      <p:nvGrpSpPr>
        <p:cNvPr id="1" name=""/>
        <p:cNvGrpSpPr/>
        <p:nvPr/>
      </p:nvGrpSpPr>
      <p:grpSpPr>
        <a:xfrm>
          <a:off x="0" y="0"/>
          <a:ext cx="0" cy="0"/>
          <a:chOff x="0" y="0"/>
          <a:chExt cx="0" cy="0"/>
        </a:xfrm>
      </p:grpSpPr>
      <p:sp>
        <p:nvSpPr>
          <p:cNvPr id="2" name="Freeform 2"/>
          <p:cNvSpPr/>
          <p:nvPr/>
        </p:nvSpPr>
        <p:spPr>
          <a:xfrm rot="-5400000">
            <a:off x="-1393787" y="8312668"/>
            <a:ext cx="10352572" cy="10723002"/>
          </a:xfrm>
          <a:custGeom>
            <a:avLst/>
            <a:gdLst/>
            <a:ahLst/>
            <a:cxnLst/>
            <a:rect l="l" t="t" r="r" b="b"/>
            <a:pathLst>
              <a:path w="10352572" h="10723002">
                <a:moveTo>
                  <a:pt x="0" y="0"/>
                </a:moveTo>
                <a:lnTo>
                  <a:pt x="10352572" y="0"/>
                </a:lnTo>
                <a:lnTo>
                  <a:pt x="10352572" y="10723003"/>
                </a:lnTo>
                <a:lnTo>
                  <a:pt x="0" y="10723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MX"/>
          </a:p>
        </p:txBody>
      </p:sp>
      <p:sp>
        <p:nvSpPr>
          <p:cNvPr id="3" name="Freeform 3"/>
          <p:cNvSpPr/>
          <p:nvPr/>
        </p:nvSpPr>
        <p:spPr>
          <a:xfrm rot="-5400000">
            <a:off x="9329215" y="8312668"/>
            <a:ext cx="10352572" cy="10723002"/>
          </a:xfrm>
          <a:custGeom>
            <a:avLst/>
            <a:gdLst/>
            <a:ahLst/>
            <a:cxnLst/>
            <a:rect l="l" t="t" r="r" b="b"/>
            <a:pathLst>
              <a:path w="10352572" h="10723002">
                <a:moveTo>
                  <a:pt x="0" y="0"/>
                </a:moveTo>
                <a:lnTo>
                  <a:pt x="10352572" y="0"/>
                </a:lnTo>
                <a:lnTo>
                  <a:pt x="10352572" y="10723003"/>
                </a:lnTo>
                <a:lnTo>
                  <a:pt x="0" y="1072300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MX"/>
          </a:p>
        </p:txBody>
      </p:sp>
      <p:grpSp>
        <p:nvGrpSpPr>
          <p:cNvPr id="4" name="Group 4"/>
          <p:cNvGrpSpPr>
            <a:grpSpLocks noChangeAspect="1"/>
          </p:cNvGrpSpPr>
          <p:nvPr/>
        </p:nvGrpSpPr>
        <p:grpSpPr>
          <a:xfrm>
            <a:off x="10105028" y="1326506"/>
            <a:ext cx="6585732" cy="6585706"/>
            <a:chOff x="0" y="0"/>
            <a:chExt cx="6350000" cy="6349975"/>
          </a:xfrm>
        </p:grpSpPr>
        <p:sp>
          <p:nvSpPr>
            <p:cNvPr id="5" name="Freeform 5"/>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44447" t="-15637" r="-29316" b="-205"/>
              </a:stretch>
            </a:blipFill>
          </p:spPr>
          <p:txBody>
            <a:bodyPr/>
            <a:lstStyle/>
            <a:p>
              <a:endParaRPr lang="es-MX"/>
            </a:p>
          </p:txBody>
        </p:sp>
      </p:grpSp>
      <p:sp>
        <p:nvSpPr>
          <p:cNvPr id="6" name="TextBox 6"/>
          <p:cNvSpPr txBox="1"/>
          <p:nvPr/>
        </p:nvSpPr>
        <p:spPr>
          <a:xfrm>
            <a:off x="223979" y="3375025"/>
            <a:ext cx="9712821" cy="3489325"/>
          </a:xfrm>
          <a:prstGeom prst="rect">
            <a:avLst/>
          </a:prstGeom>
        </p:spPr>
        <p:txBody>
          <a:bodyPr lIns="0" tIns="0" rIns="0" bIns="0" rtlCol="0" anchor="t">
            <a:spAutoFit/>
          </a:bodyPr>
          <a:lstStyle/>
          <a:p>
            <a:pPr algn="just">
              <a:lnSpc>
                <a:spcPts val="3499"/>
              </a:lnSpc>
            </a:pPr>
            <a:r>
              <a:rPr lang="en-US" sz="2499">
                <a:solidFill>
                  <a:srgbClr val="FFFFFF"/>
                </a:solidFill>
                <a:latin typeface="Open Sans Extra Bold"/>
              </a:rPr>
              <a:t>Nuestro objetivo es crear mas medios de entretenimiento y ayuda a la vez, ya que con este proyecto se podrá realizar ambos y sin necesidad de algún accesorio adicional más que una cámara que logre detectar el movimiento. Puede que en la actualidad ya haya varios proyectos, aplicaciones asi pero lo que nosotros buscamos es innovar e darles mas oportunidades a los que no pueden probar este tipo de aplicaciones ya sea por discapacidad u otra razón. </a:t>
            </a:r>
          </a:p>
        </p:txBody>
      </p:sp>
      <p:sp>
        <p:nvSpPr>
          <p:cNvPr id="7" name="TextBox 7"/>
          <p:cNvSpPr txBox="1"/>
          <p:nvPr/>
        </p:nvSpPr>
        <p:spPr>
          <a:xfrm>
            <a:off x="223979" y="743673"/>
            <a:ext cx="10043902" cy="1055370"/>
          </a:xfrm>
          <a:prstGeom prst="rect">
            <a:avLst/>
          </a:prstGeom>
        </p:spPr>
        <p:txBody>
          <a:bodyPr lIns="0" tIns="0" rIns="0" bIns="0" rtlCol="0" anchor="t">
            <a:spAutoFit/>
          </a:bodyPr>
          <a:lstStyle/>
          <a:p>
            <a:pPr algn="ctr">
              <a:lnSpc>
                <a:spcPts val="7800"/>
              </a:lnSpc>
            </a:pPr>
            <a:r>
              <a:rPr lang="en-US" sz="7800">
                <a:solidFill>
                  <a:srgbClr val="201004"/>
                </a:solidFill>
                <a:latin typeface="Big Shoulders Display Bold"/>
              </a:rPr>
              <a:t>OBJETIVO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E2C2D"/>
        </a:solidFill>
        <a:effectLst/>
      </p:bgPr>
    </p:bg>
    <p:spTree>
      <p:nvGrpSpPr>
        <p:cNvPr id="1" name=""/>
        <p:cNvGrpSpPr/>
        <p:nvPr/>
      </p:nvGrpSpPr>
      <p:grpSpPr>
        <a:xfrm>
          <a:off x="0" y="0"/>
          <a:ext cx="0" cy="0"/>
          <a:chOff x="0" y="0"/>
          <a:chExt cx="0" cy="0"/>
        </a:xfrm>
      </p:grpSpPr>
      <p:sp>
        <p:nvSpPr>
          <p:cNvPr id="2" name="Freeform 2"/>
          <p:cNvSpPr/>
          <p:nvPr/>
        </p:nvSpPr>
        <p:spPr>
          <a:xfrm>
            <a:off x="13591159" y="4775200"/>
            <a:ext cx="5234432" cy="6070600"/>
          </a:xfrm>
          <a:custGeom>
            <a:avLst/>
            <a:gdLst/>
            <a:ahLst/>
            <a:cxnLst/>
            <a:rect l="l" t="t" r="r" b="b"/>
            <a:pathLst>
              <a:path w="5234432" h="6070600">
                <a:moveTo>
                  <a:pt x="0" y="0"/>
                </a:moveTo>
                <a:lnTo>
                  <a:pt x="5234432" y="0"/>
                </a:lnTo>
                <a:lnTo>
                  <a:pt x="5234432" y="6070600"/>
                </a:lnTo>
                <a:lnTo>
                  <a:pt x="0" y="6070600"/>
                </a:lnTo>
                <a:lnTo>
                  <a:pt x="0" y="0"/>
                </a:lnTo>
                <a:close/>
              </a:path>
            </a:pathLst>
          </a:custGeom>
          <a:blipFill>
            <a:blip r:embed="rId2"/>
            <a:stretch>
              <a:fillRect r="-15164" b="-35564"/>
            </a:stretch>
          </a:blipFill>
        </p:spPr>
        <p:txBody>
          <a:bodyPr/>
          <a:lstStyle/>
          <a:p>
            <a:endParaRPr lang="es-MX"/>
          </a:p>
        </p:txBody>
      </p:sp>
      <p:sp>
        <p:nvSpPr>
          <p:cNvPr id="3" name="Freeform 3"/>
          <p:cNvSpPr/>
          <p:nvPr/>
        </p:nvSpPr>
        <p:spPr>
          <a:xfrm>
            <a:off x="14253146" y="457200"/>
            <a:ext cx="4572445" cy="8229600"/>
          </a:xfrm>
          <a:custGeom>
            <a:avLst/>
            <a:gdLst/>
            <a:ahLst/>
            <a:cxnLst/>
            <a:rect l="l" t="t" r="r" b="b"/>
            <a:pathLst>
              <a:path w="4572445" h="8229600">
                <a:moveTo>
                  <a:pt x="0" y="0"/>
                </a:moveTo>
                <a:lnTo>
                  <a:pt x="4572445" y="0"/>
                </a:lnTo>
                <a:lnTo>
                  <a:pt x="4572445" y="8229600"/>
                </a:lnTo>
                <a:lnTo>
                  <a:pt x="0" y="8229600"/>
                </a:lnTo>
                <a:lnTo>
                  <a:pt x="0" y="0"/>
                </a:lnTo>
                <a:close/>
              </a:path>
            </a:pathLst>
          </a:custGeom>
          <a:blipFill>
            <a:blip r:embed="rId3"/>
            <a:stretch>
              <a:fillRect r="-48710"/>
            </a:stretch>
          </a:blipFill>
        </p:spPr>
        <p:txBody>
          <a:bodyPr/>
          <a:lstStyle/>
          <a:p>
            <a:endParaRPr lang="es-MX"/>
          </a:p>
        </p:txBody>
      </p:sp>
      <p:sp>
        <p:nvSpPr>
          <p:cNvPr id="4" name="AutoShape 4"/>
          <p:cNvSpPr/>
          <p:nvPr/>
        </p:nvSpPr>
        <p:spPr>
          <a:xfrm>
            <a:off x="-979376" y="2137404"/>
            <a:ext cx="6155176" cy="0"/>
          </a:xfrm>
          <a:prstGeom prst="line">
            <a:avLst/>
          </a:prstGeom>
          <a:ln w="28575" cap="flat">
            <a:solidFill>
              <a:srgbClr val="FFFFFF"/>
            </a:solidFill>
            <a:prstDash val="solid"/>
            <a:headEnd type="none" w="sm" len="sm"/>
            <a:tailEnd type="none" w="sm" len="sm"/>
          </a:ln>
        </p:spPr>
        <p:txBody>
          <a:bodyPr/>
          <a:lstStyle/>
          <a:p>
            <a:endParaRPr lang="es-MX"/>
          </a:p>
        </p:txBody>
      </p:sp>
      <p:sp>
        <p:nvSpPr>
          <p:cNvPr id="5" name="TextBox 5"/>
          <p:cNvSpPr txBox="1"/>
          <p:nvPr/>
        </p:nvSpPr>
        <p:spPr>
          <a:xfrm>
            <a:off x="3194138" y="887659"/>
            <a:ext cx="10043902" cy="1055370"/>
          </a:xfrm>
          <a:prstGeom prst="rect">
            <a:avLst/>
          </a:prstGeom>
        </p:spPr>
        <p:txBody>
          <a:bodyPr lIns="0" tIns="0" rIns="0" bIns="0" rtlCol="0" anchor="t">
            <a:spAutoFit/>
          </a:bodyPr>
          <a:lstStyle/>
          <a:p>
            <a:pPr algn="ctr">
              <a:lnSpc>
                <a:spcPts val="7800"/>
              </a:lnSpc>
            </a:pPr>
            <a:r>
              <a:rPr lang="en-US" sz="7800">
                <a:solidFill>
                  <a:srgbClr val="5CE1E6"/>
                </a:solidFill>
                <a:latin typeface="Big Shoulders Display Bold"/>
              </a:rPr>
              <a:t>PLANTEAMIENTO</a:t>
            </a:r>
          </a:p>
        </p:txBody>
      </p:sp>
      <p:sp>
        <p:nvSpPr>
          <p:cNvPr id="6" name="TextBox 6"/>
          <p:cNvSpPr txBox="1"/>
          <p:nvPr/>
        </p:nvSpPr>
        <p:spPr>
          <a:xfrm>
            <a:off x="790707" y="3150809"/>
            <a:ext cx="12447332" cy="2816225"/>
          </a:xfrm>
          <a:prstGeom prst="rect">
            <a:avLst/>
          </a:prstGeom>
        </p:spPr>
        <p:txBody>
          <a:bodyPr lIns="0" tIns="0" rIns="0" bIns="0" rtlCol="0" anchor="t">
            <a:spAutoFit/>
          </a:bodyPr>
          <a:lstStyle/>
          <a:p>
            <a:pPr algn="just">
              <a:lnSpc>
                <a:spcPts val="2800"/>
              </a:lnSpc>
            </a:pPr>
            <a:r>
              <a:rPr lang="en-US" sz="2000">
                <a:solidFill>
                  <a:srgbClr val="FFFFFF"/>
                </a:solidFill>
                <a:latin typeface="Open Sans Extra Bold"/>
              </a:rPr>
              <a:t>En la actualidad ya existen varios videojuegos de este tipo, pero lo que nosotros queremos hacer es algo que ayude a todas las personas ya que no solo será un videojuego, en este caso se le implementara la detección de movimiento a un videojuego, y esto únicamente llegara hasta aqui, por el tema de tiempo y presupuesto, pero si se pudiera dar el siguiente paso se crearía una interfaz capaz de controlar todo lo que sea necesario como una computadora, televisión, etc con el movimiento de tus manos, esto será útil para la casi todo el mundo ya que cualquiera lo podría usar, y en un futuro agregar actualizaciones para que mas gente lo pueda usar</a:t>
            </a:r>
          </a:p>
        </p:txBody>
      </p:sp>
      <p:sp>
        <p:nvSpPr>
          <p:cNvPr id="7" name="TextBox 7"/>
          <p:cNvSpPr txBox="1"/>
          <p:nvPr/>
        </p:nvSpPr>
        <p:spPr>
          <a:xfrm>
            <a:off x="790707" y="6403975"/>
            <a:ext cx="12447332" cy="1406525"/>
          </a:xfrm>
          <a:prstGeom prst="rect">
            <a:avLst/>
          </a:prstGeom>
        </p:spPr>
        <p:txBody>
          <a:bodyPr lIns="0" tIns="0" rIns="0" bIns="0" rtlCol="0" anchor="t">
            <a:spAutoFit/>
          </a:bodyPr>
          <a:lstStyle/>
          <a:p>
            <a:pPr algn="just">
              <a:lnSpc>
                <a:spcPts val="2800"/>
              </a:lnSpc>
            </a:pPr>
            <a:r>
              <a:rPr lang="en-US" sz="2000">
                <a:solidFill>
                  <a:srgbClr val="FFFFFF"/>
                </a:solidFill>
                <a:latin typeface="Open Sans Extra Bold"/>
              </a:rPr>
              <a:t>El cómo lo hicimos fue mediante una investigación previa, donde se recopilo información sobre cómo funcionaba la detección de movimiento, cómo podría implementarse en un videojuego, el software que se necesitaría para ejecutar toda la programación, al igual que las librerías que serían necesarias para que el funcionamiento de este sea correcto.</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4996" b="-13559"/>
            </a:stretch>
          </a:blipFill>
        </p:spPr>
        <p:txBody>
          <a:bodyPr/>
          <a:lstStyle/>
          <a:p>
            <a:endParaRPr lang="es-MX"/>
          </a:p>
        </p:txBody>
      </p:sp>
      <p:sp>
        <p:nvSpPr>
          <p:cNvPr id="3" name="TextBox 3"/>
          <p:cNvSpPr txBox="1"/>
          <p:nvPr/>
        </p:nvSpPr>
        <p:spPr>
          <a:xfrm>
            <a:off x="199981" y="2927350"/>
            <a:ext cx="17888038" cy="4216400"/>
          </a:xfrm>
          <a:prstGeom prst="rect">
            <a:avLst/>
          </a:prstGeom>
        </p:spPr>
        <p:txBody>
          <a:bodyPr lIns="0" tIns="0" rIns="0" bIns="0" rtlCol="0" anchor="t">
            <a:spAutoFit/>
          </a:bodyPr>
          <a:lstStyle/>
          <a:p>
            <a:pPr algn="just">
              <a:lnSpc>
                <a:spcPts val="2799"/>
              </a:lnSpc>
            </a:pPr>
            <a:r>
              <a:rPr lang="en-US" sz="1999">
                <a:solidFill>
                  <a:srgbClr val="FFFFFF"/>
                </a:solidFill>
                <a:latin typeface="Open Sans Extra Bold"/>
              </a:rPr>
              <a:t>   • Visual Studio Code </a:t>
            </a:r>
          </a:p>
          <a:p>
            <a:pPr marL="431799" lvl="1" indent="-215899" algn="just">
              <a:lnSpc>
                <a:spcPts val="2799"/>
              </a:lnSpc>
              <a:buFont typeface="Arial"/>
              <a:buChar char="•"/>
            </a:pPr>
            <a:r>
              <a:rPr lang="en-US" sz="1999">
                <a:solidFill>
                  <a:srgbClr val="FFFFFF"/>
                </a:solidFill>
                <a:latin typeface="Open Sans Extra Bold"/>
              </a:rPr>
              <a:t>Es un editor de código popular que se puede usar con Python. Tiene una serie de extensiones que facilitan el desarrollo de juegos con Python,como para  escribir scripts y módulos. </a:t>
            </a:r>
          </a:p>
          <a:p>
            <a:pPr algn="just">
              <a:lnSpc>
                <a:spcPts val="2799"/>
              </a:lnSpc>
            </a:pPr>
            <a:endParaRPr lang="en-US" sz="1999">
              <a:solidFill>
                <a:srgbClr val="FFFFFF"/>
              </a:solidFill>
              <a:latin typeface="Open Sans Extra Bold"/>
            </a:endParaRPr>
          </a:p>
          <a:p>
            <a:pPr marL="431799" lvl="1" indent="-215899" algn="just">
              <a:lnSpc>
                <a:spcPts val="2799"/>
              </a:lnSpc>
              <a:buFont typeface="Arial"/>
              <a:buChar char="•"/>
            </a:pPr>
            <a:r>
              <a:rPr lang="en-US" sz="1999">
                <a:solidFill>
                  <a:srgbClr val="FFFFFF"/>
                </a:solidFill>
                <a:latin typeface="Open Sans Extra Bold"/>
              </a:rPr>
              <a:t>Pygame </a:t>
            </a:r>
          </a:p>
          <a:p>
            <a:pPr marL="431799" lvl="1" indent="-215899" algn="just">
              <a:lnSpc>
                <a:spcPts val="2799"/>
              </a:lnSpc>
              <a:buFont typeface="Arial"/>
              <a:buChar char="•"/>
            </a:pPr>
            <a:r>
              <a:rPr lang="en-US" sz="1999">
                <a:solidFill>
                  <a:srgbClr val="FFFFFF"/>
                </a:solidFill>
                <a:latin typeface="Open Sans Extra Bold"/>
              </a:rPr>
              <a:t>Es una biblioteca de Python gratuita y de código abierto para crear aplicaciones multimedia, incluidos videojuegos. Es fácil de aprender y usar, y admite una amplia gama de dispositivos de entrada, incluidos los controladores de movimiento. Pygame es una buena opción para los principiantes que quieren crear videojuegos sencillos.</a:t>
            </a:r>
          </a:p>
          <a:p>
            <a:pPr algn="just">
              <a:lnSpc>
                <a:spcPts val="2799"/>
              </a:lnSpc>
            </a:pPr>
            <a:endParaRPr lang="en-US" sz="1999">
              <a:solidFill>
                <a:srgbClr val="FFFFFF"/>
              </a:solidFill>
              <a:latin typeface="Open Sans Extra Bold"/>
            </a:endParaRPr>
          </a:p>
          <a:p>
            <a:pPr marL="431799" lvl="1" indent="-215899" algn="just">
              <a:lnSpc>
                <a:spcPts val="2799"/>
              </a:lnSpc>
              <a:buFont typeface="Arial"/>
              <a:buChar char="•"/>
            </a:pPr>
            <a:r>
              <a:rPr lang="en-US" sz="1999">
                <a:solidFill>
                  <a:srgbClr val="FFFFFF"/>
                </a:solidFill>
                <a:latin typeface="Open Sans Extra Bold"/>
              </a:rPr>
              <a:t>Python </a:t>
            </a:r>
          </a:p>
          <a:p>
            <a:pPr marL="431799" lvl="1" indent="-215899" algn="just">
              <a:lnSpc>
                <a:spcPts val="2799"/>
              </a:lnSpc>
              <a:buFont typeface="Arial"/>
              <a:buChar char="•"/>
            </a:pPr>
            <a:r>
              <a:rPr lang="en-US" sz="1999">
                <a:solidFill>
                  <a:srgbClr val="FFFFFF"/>
                </a:solidFill>
                <a:latin typeface="Open Sans Extra Bold"/>
              </a:rPr>
              <a:t>Es un lenguaje de programación de código abierto, creado por Guido van Rossum en 1991. Se trata de un lenguaje orientado a objetos, fácil de interpretar y con una sintaxis que permite leerlo de manera semejante a como se lee el inglés.</a:t>
            </a:r>
          </a:p>
        </p:txBody>
      </p:sp>
      <p:sp>
        <p:nvSpPr>
          <p:cNvPr id="4" name="TextBox 4"/>
          <p:cNvSpPr txBox="1"/>
          <p:nvPr/>
        </p:nvSpPr>
        <p:spPr>
          <a:xfrm>
            <a:off x="4135165" y="577215"/>
            <a:ext cx="10030785" cy="1044293"/>
          </a:xfrm>
          <a:prstGeom prst="rect">
            <a:avLst/>
          </a:prstGeom>
        </p:spPr>
        <p:txBody>
          <a:bodyPr lIns="0" tIns="0" rIns="0" bIns="0" rtlCol="0" anchor="t">
            <a:spAutoFit/>
          </a:bodyPr>
          <a:lstStyle/>
          <a:p>
            <a:pPr algn="ctr">
              <a:lnSpc>
                <a:spcPts val="7789"/>
              </a:lnSpc>
            </a:pPr>
            <a:r>
              <a:rPr lang="en-US" sz="7789">
                <a:solidFill>
                  <a:srgbClr val="00BF63"/>
                </a:solidFill>
                <a:latin typeface="Big Shoulders Display Bold"/>
              </a:rPr>
              <a:t>HERRAMIENTAS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01004"/>
        </a:solidFill>
        <a:effectLst/>
      </p:bgPr>
    </p:bg>
    <p:spTree>
      <p:nvGrpSpPr>
        <p:cNvPr id="1" name=""/>
        <p:cNvGrpSpPr/>
        <p:nvPr/>
      </p:nvGrpSpPr>
      <p:grpSpPr>
        <a:xfrm>
          <a:off x="0" y="0"/>
          <a:ext cx="0" cy="0"/>
          <a:chOff x="0" y="0"/>
          <a:chExt cx="0" cy="0"/>
        </a:xfrm>
      </p:grpSpPr>
      <p:sp>
        <p:nvSpPr>
          <p:cNvPr id="2" name="TextBox 2"/>
          <p:cNvSpPr txBox="1"/>
          <p:nvPr/>
        </p:nvSpPr>
        <p:spPr>
          <a:xfrm rot="5400000">
            <a:off x="7259999" y="4245226"/>
            <a:ext cx="3587025" cy="1283469"/>
          </a:xfrm>
          <a:prstGeom prst="rect">
            <a:avLst/>
          </a:prstGeom>
        </p:spPr>
        <p:txBody>
          <a:bodyPr lIns="0" tIns="0" rIns="0" bIns="0" rtlCol="0" anchor="t">
            <a:spAutoFit/>
          </a:bodyPr>
          <a:lstStyle/>
          <a:p>
            <a:pPr algn="ctr">
              <a:lnSpc>
                <a:spcPts val="9655"/>
              </a:lnSpc>
            </a:pPr>
            <a:r>
              <a:rPr lang="en-US" sz="9655">
                <a:solidFill>
                  <a:srgbClr val="D9D9D9"/>
                </a:solidFill>
                <a:latin typeface="Big Shoulders Display Bold"/>
              </a:rPr>
              <a:t>CÓDIGO</a:t>
            </a:r>
          </a:p>
        </p:txBody>
      </p:sp>
      <p:sp>
        <p:nvSpPr>
          <p:cNvPr id="3" name="TextBox 3"/>
          <p:cNvSpPr txBox="1"/>
          <p:nvPr/>
        </p:nvSpPr>
        <p:spPr>
          <a:xfrm>
            <a:off x="0" y="28575"/>
            <a:ext cx="7993618" cy="9745345"/>
          </a:xfrm>
          <a:prstGeom prst="rect">
            <a:avLst/>
          </a:prstGeom>
        </p:spPr>
        <p:txBody>
          <a:bodyPr lIns="0" tIns="0" rIns="0" bIns="0" rtlCol="0" anchor="t">
            <a:spAutoFit/>
          </a:bodyPr>
          <a:lstStyle/>
          <a:p>
            <a:pPr>
              <a:lnSpc>
                <a:spcPts val="2300"/>
              </a:lnSpc>
            </a:pPr>
            <a:r>
              <a:rPr lang="en-US" sz="2300">
                <a:solidFill>
                  <a:srgbClr val="D9D9D9"/>
                </a:solidFill>
                <a:latin typeface="Big Shoulders Display Bold"/>
              </a:rPr>
              <a:t>    DEF MOVE(SELF, CAM):</a:t>
            </a:r>
          </a:p>
          <a:p>
            <a:pPr>
              <a:lnSpc>
                <a:spcPts val="2300"/>
              </a:lnSpc>
            </a:pPr>
            <a:r>
              <a:rPr lang="en-US" sz="2300">
                <a:solidFill>
                  <a:srgbClr val="D9D9D9"/>
                </a:solidFill>
                <a:latin typeface="Big Shoulders Display Bold"/>
              </a:rPr>
              <a:t>        #keys = pygame.key.get_pressed()  # Obtener las teclas presionadas</a:t>
            </a:r>
          </a:p>
          <a:p>
            <a:pPr>
              <a:lnSpc>
                <a:spcPts val="2300"/>
              </a:lnSpc>
            </a:pPr>
            <a:endParaRPr lang="en-US" sz="2300">
              <a:solidFill>
                <a:srgbClr val="D9D9D9"/>
              </a:solidFill>
              <a:latin typeface="Big Shoulders Display Bold"/>
            </a:endParaRPr>
          </a:p>
          <a:p>
            <a:pPr>
              <a:lnSpc>
                <a:spcPts val="2300"/>
              </a:lnSpc>
            </a:pPr>
            <a:r>
              <a:rPr lang="en-US" sz="2300">
                <a:solidFill>
                  <a:srgbClr val="D9D9D9"/>
                </a:solidFill>
                <a:latin typeface="Big Shoulders Display Bold"/>
              </a:rPr>
              <a:t>        for event in pygame.event.get():</a:t>
            </a:r>
          </a:p>
          <a:p>
            <a:pPr>
              <a:lnSpc>
                <a:spcPts val="2300"/>
              </a:lnSpc>
            </a:pPr>
            <a:r>
              <a:rPr lang="en-US" sz="2300">
                <a:solidFill>
                  <a:srgbClr val="D9D9D9"/>
                </a:solidFill>
                <a:latin typeface="Big Shoulders Display Bold"/>
              </a:rPr>
              <a:t>            if event.type == pygame.QUIT:</a:t>
            </a:r>
          </a:p>
          <a:p>
            <a:pPr>
              <a:lnSpc>
                <a:spcPts val="2300"/>
              </a:lnSpc>
            </a:pPr>
            <a:r>
              <a:rPr lang="en-US" sz="2300">
                <a:solidFill>
                  <a:srgbClr val="D9D9D9"/>
                </a:solidFill>
                <a:latin typeface="Big Shoulders Display Bold"/>
              </a:rPr>
              <a:t>                pygame.quit()</a:t>
            </a:r>
          </a:p>
          <a:p>
            <a:pPr>
              <a:lnSpc>
                <a:spcPts val="2300"/>
              </a:lnSpc>
            </a:pPr>
            <a:endParaRPr lang="en-US" sz="2300">
              <a:solidFill>
                <a:srgbClr val="D9D9D9"/>
              </a:solidFill>
              <a:latin typeface="Big Shoulders Display Bold"/>
            </a:endParaRPr>
          </a:p>
          <a:p>
            <a:pPr>
              <a:lnSpc>
                <a:spcPts val="2300"/>
              </a:lnSpc>
            </a:pPr>
            <a:r>
              <a:rPr lang="en-US" sz="2300">
                <a:solidFill>
                  <a:srgbClr val="D9D9D9"/>
                </a:solidFill>
                <a:latin typeface="Big Shoulders Display Bold"/>
              </a:rPr>
              <a:t>        # Capturar la imagen de la cámara y procesarla para detectar manos</a:t>
            </a:r>
          </a:p>
          <a:p>
            <a:pPr>
              <a:lnSpc>
                <a:spcPts val="2300"/>
              </a:lnSpc>
            </a:pPr>
            <a:r>
              <a:rPr lang="en-US" sz="2300">
                <a:solidFill>
                  <a:srgbClr val="D9D9D9"/>
                </a:solidFill>
                <a:latin typeface="Big Shoulders Display Bold"/>
              </a:rPr>
              <a:t>        success, img = cam.read()</a:t>
            </a:r>
          </a:p>
          <a:p>
            <a:pPr>
              <a:lnSpc>
                <a:spcPts val="2300"/>
              </a:lnSpc>
            </a:pPr>
            <a:r>
              <a:rPr lang="en-US" sz="2300">
                <a:solidFill>
                  <a:srgbClr val="D9D9D9"/>
                </a:solidFill>
                <a:latin typeface="Big Shoulders Display Bold"/>
              </a:rPr>
              <a:t>        imgg = cv2.flip(img, 1)</a:t>
            </a:r>
          </a:p>
          <a:p>
            <a:pPr>
              <a:lnSpc>
                <a:spcPts val="2300"/>
              </a:lnSpc>
            </a:pPr>
            <a:endParaRPr lang="en-US" sz="2300">
              <a:solidFill>
                <a:srgbClr val="D9D9D9"/>
              </a:solidFill>
              <a:latin typeface="Big Shoulders Display Bold"/>
            </a:endParaRPr>
          </a:p>
          <a:p>
            <a:pPr>
              <a:lnSpc>
                <a:spcPts val="2300"/>
              </a:lnSpc>
            </a:pPr>
            <a:r>
              <a:rPr lang="en-US" sz="2300">
                <a:solidFill>
                  <a:srgbClr val="D9D9D9"/>
                </a:solidFill>
                <a:latin typeface="Big Shoulders Display Bold"/>
              </a:rPr>
              <a:t>    # Convertir el fotograma de BGR a RGB</a:t>
            </a:r>
          </a:p>
          <a:p>
            <a:pPr>
              <a:lnSpc>
                <a:spcPts val="2300"/>
              </a:lnSpc>
            </a:pPr>
            <a:r>
              <a:rPr lang="en-US" sz="2300">
                <a:solidFill>
                  <a:srgbClr val="D9D9D9"/>
                </a:solidFill>
                <a:latin typeface="Big Shoulders Display Bold"/>
              </a:rPr>
              <a:t>        image_rgb = cv2.cvtColor(imgg, cv2.COLOR_BGR2RGB)</a:t>
            </a:r>
          </a:p>
          <a:p>
            <a:pPr>
              <a:lnSpc>
                <a:spcPts val="2300"/>
              </a:lnSpc>
            </a:pPr>
            <a:r>
              <a:rPr lang="en-US" sz="2300">
                <a:solidFill>
                  <a:srgbClr val="D9D9D9"/>
                </a:solidFill>
                <a:latin typeface="Big Shoulders Display Bold"/>
              </a:rPr>
              <a:t>        results = hands.process(image_rgb)</a:t>
            </a:r>
          </a:p>
          <a:p>
            <a:pPr>
              <a:lnSpc>
                <a:spcPts val="2300"/>
              </a:lnSpc>
            </a:pPr>
            <a:endParaRPr lang="en-US" sz="2300">
              <a:solidFill>
                <a:srgbClr val="D9D9D9"/>
              </a:solidFill>
              <a:latin typeface="Big Shoulders Display Bold"/>
            </a:endParaRPr>
          </a:p>
          <a:p>
            <a:pPr>
              <a:lnSpc>
                <a:spcPts val="2300"/>
              </a:lnSpc>
            </a:pPr>
            <a:r>
              <a:rPr lang="en-US" sz="2300">
                <a:solidFill>
                  <a:srgbClr val="D9D9D9"/>
                </a:solidFill>
                <a:latin typeface="Big Shoulders Display Bold"/>
              </a:rPr>
              <a:t>    # Obtener las coordenadas de la mano</a:t>
            </a:r>
          </a:p>
          <a:p>
            <a:pPr>
              <a:lnSpc>
                <a:spcPts val="2300"/>
              </a:lnSpc>
            </a:pPr>
            <a:r>
              <a:rPr lang="en-US" sz="2300">
                <a:solidFill>
                  <a:srgbClr val="D9D9D9"/>
                </a:solidFill>
                <a:latin typeface="Big Shoulders Display Bold"/>
              </a:rPr>
              <a:t>        if results.multi_hand_landmarks:</a:t>
            </a:r>
          </a:p>
          <a:p>
            <a:pPr>
              <a:lnSpc>
                <a:spcPts val="2300"/>
              </a:lnSpc>
            </a:pPr>
            <a:r>
              <a:rPr lang="en-US" sz="2300">
                <a:solidFill>
                  <a:srgbClr val="D9D9D9"/>
                </a:solidFill>
                <a:latin typeface="Big Shoulders Display Bold"/>
              </a:rPr>
              <a:t>            for hand_landmarks in results.multi_hand_landmarks:</a:t>
            </a:r>
          </a:p>
          <a:p>
            <a:pPr>
              <a:lnSpc>
                <a:spcPts val="2300"/>
              </a:lnSpc>
            </a:pPr>
            <a:r>
              <a:rPr lang="en-US" sz="2300">
                <a:solidFill>
                  <a:srgbClr val="D9D9D9"/>
                </a:solidFill>
                <a:latin typeface="Big Shoulders Display Bold"/>
              </a:rPr>
              <a:t>            # Get the size of the hand tracking window</a:t>
            </a:r>
          </a:p>
          <a:p>
            <a:pPr>
              <a:lnSpc>
                <a:spcPts val="2300"/>
              </a:lnSpc>
            </a:pPr>
            <a:r>
              <a:rPr lang="en-US" sz="2300">
                <a:solidFill>
                  <a:srgbClr val="D9D9D9"/>
                </a:solidFill>
                <a:latin typeface="Big Shoulders Display Bold"/>
              </a:rPr>
              <a:t>                image_height, image_width, _ = imgg.shape</a:t>
            </a:r>
          </a:p>
          <a:p>
            <a:pPr>
              <a:lnSpc>
                <a:spcPts val="2300"/>
              </a:lnSpc>
            </a:pPr>
            <a:endParaRPr lang="en-US" sz="2300">
              <a:solidFill>
                <a:srgbClr val="D9D9D9"/>
              </a:solidFill>
              <a:latin typeface="Big Shoulders Display Bold"/>
            </a:endParaRPr>
          </a:p>
          <a:p>
            <a:pPr>
              <a:lnSpc>
                <a:spcPts val="2300"/>
              </a:lnSpc>
            </a:pPr>
            <a:r>
              <a:rPr lang="en-US" sz="2300">
                <a:solidFill>
                  <a:srgbClr val="D9D9D9"/>
                </a:solidFill>
                <a:latin typeface="Big Shoulders Display Bold"/>
              </a:rPr>
              <a:t>            # dibujar circulos para los land en rojo</a:t>
            </a:r>
          </a:p>
          <a:p>
            <a:pPr>
              <a:lnSpc>
                <a:spcPts val="2300"/>
              </a:lnSpc>
            </a:pPr>
            <a:r>
              <a:rPr lang="en-US" sz="2300">
                <a:solidFill>
                  <a:srgbClr val="D9D9D9"/>
                </a:solidFill>
                <a:latin typeface="Big Shoulders Display Bold"/>
              </a:rPr>
              <a:t>                for landmark in hand_landmarks.landmark:</a:t>
            </a:r>
          </a:p>
          <a:p>
            <a:pPr>
              <a:lnSpc>
                <a:spcPts val="2300"/>
              </a:lnSpc>
            </a:pPr>
            <a:r>
              <a:rPr lang="en-US" sz="2300">
                <a:solidFill>
                  <a:srgbClr val="D9D9D9"/>
                </a:solidFill>
                <a:latin typeface="Big Shoulders Display Bold"/>
              </a:rPr>
              <a:t>                    x = int(landmark.x * image_width)</a:t>
            </a:r>
          </a:p>
          <a:p>
            <a:pPr>
              <a:lnSpc>
                <a:spcPts val="2300"/>
              </a:lnSpc>
            </a:pPr>
            <a:r>
              <a:rPr lang="en-US" sz="2300">
                <a:solidFill>
                  <a:srgbClr val="D9D9D9"/>
                </a:solidFill>
                <a:latin typeface="Big Shoulders Display Bold"/>
              </a:rPr>
              <a:t>                    y = int(landmark.y * image_height)</a:t>
            </a:r>
          </a:p>
          <a:p>
            <a:pPr>
              <a:lnSpc>
                <a:spcPts val="2300"/>
              </a:lnSpc>
            </a:pPr>
            <a:r>
              <a:rPr lang="en-US" sz="2300">
                <a:solidFill>
                  <a:srgbClr val="D9D9D9"/>
                </a:solidFill>
                <a:latin typeface="Big Shoulders Display Bold"/>
              </a:rPr>
              <a:t>                    cv2.circle(imgg, (x, y), 5, (0, 0, 255), -1)</a:t>
            </a:r>
          </a:p>
          <a:p>
            <a:pPr>
              <a:lnSpc>
                <a:spcPts val="2300"/>
              </a:lnSpc>
            </a:pPr>
            <a:endParaRPr lang="en-US" sz="2300">
              <a:solidFill>
                <a:srgbClr val="D9D9D9"/>
              </a:solidFill>
              <a:latin typeface="Big Shoulders Display Bold"/>
            </a:endParaRPr>
          </a:p>
          <a:p>
            <a:pPr>
              <a:lnSpc>
                <a:spcPts val="2300"/>
              </a:lnSpc>
            </a:pPr>
            <a:r>
              <a:rPr lang="en-US" sz="2300">
                <a:solidFill>
                  <a:srgbClr val="D9D9D9"/>
                </a:solidFill>
                <a:latin typeface="Big Shoulders Display Bold"/>
              </a:rPr>
              <a:t>            # Calcular el promedio de todas las land</a:t>
            </a:r>
          </a:p>
          <a:p>
            <a:pPr>
              <a:lnSpc>
                <a:spcPts val="2300"/>
              </a:lnSpc>
            </a:pPr>
            <a:r>
              <a:rPr lang="en-US" sz="2300">
                <a:solidFill>
                  <a:srgbClr val="D9D9D9"/>
                </a:solidFill>
                <a:latin typeface="Big Shoulders Display Bold"/>
              </a:rPr>
              <a:t>                total_x = 0</a:t>
            </a:r>
          </a:p>
          <a:p>
            <a:pPr>
              <a:lnSpc>
                <a:spcPts val="2300"/>
              </a:lnSpc>
            </a:pPr>
            <a:r>
              <a:rPr lang="en-US" sz="2300">
                <a:solidFill>
                  <a:srgbClr val="D9D9D9"/>
                </a:solidFill>
                <a:latin typeface="Big Shoulders Display Bold"/>
              </a:rPr>
              <a:t>                total_y = 0</a:t>
            </a:r>
          </a:p>
          <a:p>
            <a:pPr>
              <a:lnSpc>
                <a:spcPts val="2300"/>
              </a:lnSpc>
            </a:pPr>
            <a:r>
              <a:rPr lang="en-US" sz="2300">
                <a:solidFill>
                  <a:srgbClr val="D9D9D9"/>
                </a:solidFill>
                <a:latin typeface="Big Shoulders Display Bold"/>
              </a:rPr>
              <a:t>                num_landmarks = len(hand_landmarks.landmark)</a:t>
            </a:r>
          </a:p>
          <a:p>
            <a:pPr>
              <a:lnSpc>
                <a:spcPts val="2300"/>
              </a:lnSpc>
            </a:pPr>
            <a:r>
              <a:rPr lang="en-US" sz="2300">
                <a:solidFill>
                  <a:srgbClr val="D9D9D9"/>
                </a:solidFill>
                <a:latin typeface="Big Shoulders Display Bold"/>
              </a:rPr>
              <a:t>                for landmark in hand_landmarks.landmark:</a:t>
            </a:r>
          </a:p>
          <a:p>
            <a:pPr>
              <a:lnSpc>
                <a:spcPts val="2300"/>
              </a:lnSpc>
            </a:pPr>
            <a:r>
              <a:rPr lang="en-US" sz="2300">
                <a:solidFill>
                  <a:srgbClr val="D9D9D9"/>
                </a:solidFill>
                <a:latin typeface="Big Shoulders Display Bold"/>
              </a:rPr>
              <a:t>                    total_x += landmark.x</a:t>
            </a:r>
          </a:p>
          <a:p>
            <a:pPr>
              <a:lnSpc>
                <a:spcPts val="2300"/>
              </a:lnSpc>
              <a:spcBef>
                <a:spcPct val="0"/>
              </a:spcBef>
            </a:pPr>
            <a:r>
              <a:rPr lang="en-US" sz="2300">
                <a:solidFill>
                  <a:srgbClr val="D9D9D9"/>
                </a:solidFill>
                <a:latin typeface="Big Shoulders Display Bold"/>
              </a:rPr>
              <a:t>                    total_y += landmark.y</a:t>
            </a:r>
          </a:p>
        </p:txBody>
      </p:sp>
      <p:sp>
        <p:nvSpPr>
          <p:cNvPr id="4" name="TextBox 4"/>
          <p:cNvSpPr txBox="1"/>
          <p:nvPr/>
        </p:nvSpPr>
        <p:spPr>
          <a:xfrm>
            <a:off x="10576214" y="28575"/>
            <a:ext cx="7711786" cy="9745345"/>
          </a:xfrm>
          <a:prstGeom prst="rect">
            <a:avLst/>
          </a:prstGeom>
        </p:spPr>
        <p:txBody>
          <a:bodyPr lIns="0" tIns="0" rIns="0" bIns="0" rtlCol="0" anchor="t">
            <a:spAutoFit/>
          </a:bodyPr>
          <a:lstStyle/>
          <a:p>
            <a:pPr algn="just">
              <a:lnSpc>
                <a:spcPts val="2300"/>
              </a:lnSpc>
            </a:pPr>
            <a:r>
              <a:rPr lang="en-US" sz="2300">
                <a:solidFill>
                  <a:srgbClr val="D9D9D9"/>
                </a:solidFill>
                <a:latin typeface="Big Shoulders Display Bold"/>
              </a:rPr>
              <a:t>                AVERAGE_X = TOTAL_X / NUM_LANDMARKS</a:t>
            </a:r>
          </a:p>
          <a:p>
            <a:pPr algn="just">
              <a:lnSpc>
                <a:spcPts val="2300"/>
              </a:lnSpc>
            </a:pPr>
            <a:r>
              <a:rPr lang="en-US" sz="2300">
                <a:solidFill>
                  <a:srgbClr val="D9D9D9"/>
                </a:solidFill>
                <a:latin typeface="Big Shoulders Display Bold"/>
              </a:rPr>
              <a:t>                average_y = total_y / num_landmarks</a:t>
            </a:r>
          </a:p>
          <a:p>
            <a:pPr algn="just">
              <a:lnSpc>
                <a:spcPts val="2300"/>
              </a:lnSpc>
            </a:pPr>
            <a:endParaRPr lang="en-US" sz="2300">
              <a:solidFill>
                <a:srgbClr val="D9D9D9"/>
              </a:solidFill>
              <a:latin typeface="Big Shoulders Display Bold"/>
            </a:endParaRPr>
          </a:p>
          <a:p>
            <a:pPr algn="just">
              <a:lnSpc>
                <a:spcPts val="2300"/>
              </a:lnSpc>
            </a:pPr>
            <a:r>
              <a:rPr lang="en-US" sz="2300">
                <a:solidFill>
                  <a:srgbClr val="D9D9D9"/>
                </a:solidFill>
                <a:latin typeface="Big Shoulders Display Bold"/>
              </a:rPr>
              <a:t>            # Dibujar un círculo en la posición del centro de la mano </a:t>
            </a:r>
          </a:p>
          <a:p>
            <a:pPr algn="just">
              <a:lnSpc>
                <a:spcPts val="2300"/>
              </a:lnSpc>
            </a:pPr>
            <a:r>
              <a:rPr lang="en-US" sz="2300">
                <a:solidFill>
                  <a:srgbClr val="D9D9D9"/>
                </a:solidFill>
                <a:latin typeface="Big Shoulders Display Bold"/>
              </a:rPr>
              <a:t>                center_x = int(average_x * image_width)</a:t>
            </a:r>
          </a:p>
          <a:p>
            <a:pPr algn="just">
              <a:lnSpc>
                <a:spcPts val="2300"/>
              </a:lnSpc>
            </a:pPr>
            <a:r>
              <a:rPr lang="en-US" sz="2300">
                <a:solidFill>
                  <a:srgbClr val="D9D9D9"/>
                </a:solidFill>
                <a:latin typeface="Big Shoulders Display Bold"/>
              </a:rPr>
              <a:t>                center_y = int(average_y * image_height)</a:t>
            </a:r>
          </a:p>
          <a:p>
            <a:pPr algn="just">
              <a:lnSpc>
                <a:spcPts val="2300"/>
              </a:lnSpc>
            </a:pPr>
            <a:r>
              <a:rPr lang="en-US" sz="2300">
                <a:solidFill>
                  <a:srgbClr val="D9D9D9"/>
                </a:solidFill>
                <a:latin typeface="Big Shoulders Display Bold"/>
              </a:rPr>
              <a:t>                cv2.circle(imgg, (center_x, center_y), 10, (0, 255, 0), -1)</a:t>
            </a:r>
          </a:p>
          <a:p>
            <a:pPr algn="just">
              <a:lnSpc>
                <a:spcPts val="2300"/>
              </a:lnSpc>
            </a:pPr>
            <a:endParaRPr lang="en-US" sz="2300">
              <a:solidFill>
                <a:srgbClr val="D9D9D9"/>
              </a:solidFill>
              <a:latin typeface="Big Shoulders Display Bold"/>
            </a:endParaRPr>
          </a:p>
          <a:p>
            <a:pPr algn="just">
              <a:lnSpc>
                <a:spcPts val="2300"/>
              </a:lnSpc>
            </a:pPr>
            <a:r>
              <a:rPr lang="en-US" sz="2300">
                <a:solidFill>
                  <a:srgbClr val="D9D9D9"/>
                </a:solidFill>
                <a:latin typeface="Big Shoulders Display Bold"/>
              </a:rPr>
              <a:t>            # Mapear las coordenadas del centro de la mano al movimiento de snake</a:t>
            </a:r>
          </a:p>
          <a:p>
            <a:pPr algn="just">
              <a:lnSpc>
                <a:spcPts val="2300"/>
              </a:lnSpc>
            </a:pPr>
            <a:r>
              <a:rPr lang="en-US" sz="2300">
                <a:solidFill>
                  <a:srgbClr val="D9D9D9"/>
                </a:solidFill>
                <a:latin typeface="Big Shoulders Display Bold"/>
              </a:rPr>
              <a:t>                self.dirnx = int((average_x * cube.rows) - self.head.pos[0])</a:t>
            </a:r>
          </a:p>
          <a:p>
            <a:pPr algn="just">
              <a:lnSpc>
                <a:spcPts val="2300"/>
              </a:lnSpc>
            </a:pPr>
            <a:r>
              <a:rPr lang="en-US" sz="2300">
                <a:solidFill>
                  <a:srgbClr val="D9D9D9"/>
                </a:solidFill>
                <a:latin typeface="Big Shoulders Display Bold"/>
              </a:rPr>
              <a:t>                self.dirny = int((average_y * cube.rows) - self.head.pos[1])</a:t>
            </a:r>
          </a:p>
          <a:p>
            <a:pPr algn="just">
              <a:lnSpc>
                <a:spcPts val="2300"/>
              </a:lnSpc>
            </a:pPr>
            <a:endParaRPr lang="en-US" sz="2300">
              <a:solidFill>
                <a:srgbClr val="D9D9D9"/>
              </a:solidFill>
              <a:latin typeface="Big Shoulders Display Bold"/>
            </a:endParaRPr>
          </a:p>
          <a:p>
            <a:pPr algn="just">
              <a:lnSpc>
                <a:spcPts val="2300"/>
              </a:lnSpc>
            </a:pPr>
            <a:r>
              <a:rPr lang="en-US" sz="2300">
                <a:solidFill>
                  <a:srgbClr val="D9D9D9"/>
                </a:solidFill>
                <a:latin typeface="Big Shoulders Display Bold"/>
              </a:rPr>
              <a:t>                # Limitar la velocidad de movimiento</a:t>
            </a:r>
          </a:p>
          <a:p>
            <a:pPr algn="just">
              <a:lnSpc>
                <a:spcPts val="2300"/>
              </a:lnSpc>
            </a:pPr>
            <a:r>
              <a:rPr lang="en-US" sz="2300">
                <a:solidFill>
                  <a:srgbClr val="D9D9D9"/>
                </a:solidFill>
                <a:latin typeface="Big Shoulders Display Bold"/>
              </a:rPr>
              <a:t>                self.dirnx = max(-1, min(self.dirnx, 1))</a:t>
            </a:r>
          </a:p>
          <a:p>
            <a:pPr algn="just">
              <a:lnSpc>
                <a:spcPts val="2300"/>
              </a:lnSpc>
            </a:pPr>
            <a:r>
              <a:rPr lang="en-US" sz="2300">
                <a:solidFill>
                  <a:srgbClr val="D9D9D9"/>
                </a:solidFill>
                <a:latin typeface="Big Shoulders Display Bold"/>
              </a:rPr>
              <a:t>                self.dirny = max(-1, min(self.dirny, 1))</a:t>
            </a:r>
          </a:p>
          <a:p>
            <a:pPr algn="just">
              <a:lnSpc>
                <a:spcPts val="2300"/>
              </a:lnSpc>
            </a:pPr>
            <a:r>
              <a:rPr lang="en-US" sz="2300">
                <a:solidFill>
                  <a:srgbClr val="D9D9D9"/>
                </a:solidFill>
                <a:latin typeface="Big Shoulders Display Bold"/>
              </a:rPr>
              <a:t>            # Guardar la posición anterior de la cabeza</a:t>
            </a:r>
          </a:p>
          <a:p>
            <a:pPr algn="just">
              <a:lnSpc>
                <a:spcPts val="2300"/>
              </a:lnSpc>
            </a:pPr>
            <a:r>
              <a:rPr lang="en-US" sz="2300">
                <a:solidFill>
                  <a:srgbClr val="D9D9D9"/>
                </a:solidFill>
                <a:latin typeface="Big Shoulders Display Bold"/>
              </a:rPr>
              <a:t>            </a:t>
            </a:r>
          </a:p>
          <a:p>
            <a:pPr algn="just">
              <a:lnSpc>
                <a:spcPts val="2300"/>
              </a:lnSpc>
            </a:pPr>
            <a:r>
              <a:rPr lang="en-US" sz="2300">
                <a:solidFill>
                  <a:srgbClr val="D9D9D9"/>
                </a:solidFill>
                <a:latin typeface="Big Shoulders Display Bold"/>
              </a:rPr>
              <a:t>                prev_head_pos = self.head.pos</a:t>
            </a:r>
          </a:p>
          <a:p>
            <a:pPr algn="just">
              <a:lnSpc>
                <a:spcPts val="2300"/>
              </a:lnSpc>
            </a:pPr>
            <a:r>
              <a:rPr lang="en-US" sz="2300">
                <a:solidFill>
                  <a:srgbClr val="D9D9D9"/>
                </a:solidFill>
                <a:latin typeface="Big Shoulders Display Bold"/>
              </a:rPr>
              <a:t>                </a:t>
            </a:r>
          </a:p>
          <a:p>
            <a:pPr algn="just">
              <a:lnSpc>
                <a:spcPts val="2300"/>
              </a:lnSpc>
            </a:pPr>
            <a:r>
              <a:rPr lang="en-US" sz="2300">
                <a:solidFill>
                  <a:srgbClr val="D9D9D9"/>
                </a:solidFill>
                <a:latin typeface="Big Shoulders Display Bold"/>
              </a:rPr>
              <a:t>                 #Mover la serpiente</a:t>
            </a:r>
          </a:p>
          <a:p>
            <a:pPr algn="just">
              <a:lnSpc>
                <a:spcPts val="2300"/>
              </a:lnSpc>
            </a:pPr>
            <a:r>
              <a:rPr lang="en-US" sz="2300">
                <a:solidFill>
                  <a:srgbClr val="D9D9D9"/>
                </a:solidFill>
                <a:latin typeface="Big Shoulders Display Bold"/>
              </a:rPr>
              <a:t>                self.head.move(self.dirnx, self.dirny)</a:t>
            </a:r>
          </a:p>
          <a:p>
            <a:pPr algn="just">
              <a:lnSpc>
                <a:spcPts val="2300"/>
              </a:lnSpc>
            </a:pPr>
            <a:r>
              <a:rPr lang="en-US" sz="2300">
                <a:solidFill>
                  <a:srgbClr val="D9D9D9"/>
                </a:solidFill>
                <a:latin typeface="Big Shoulders Display Bold"/>
              </a:rPr>
              <a:t>                cv2.imshow("Seguimientos de manos", imgg)</a:t>
            </a:r>
          </a:p>
          <a:p>
            <a:pPr algn="just">
              <a:lnSpc>
                <a:spcPts val="2300"/>
              </a:lnSpc>
            </a:pPr>
            <a:endParaRPr lang="en-US" sz="2300">
              <a:solidFill>
                <a:srgbClr val="D9D9D9"/>
              </a:solidFill>
              <a:latin typeface="Big Shoulders Display Bold"/>
            </a:endParaRPr>
          </a:p>
          <a:p>
            <a:pPr algn="just">
              <a:lnSpc>
                <a:spcPts val="2300"/>
              </a:lnSpc>
            </a:pPr>
            <a:r>
              <a:rPr lang="en-US" sz="2300">
                <a:solidFill>
                  <a:srgbClr val="D9D9D9"/>
                </a:solidFill>
                <a:latin typeface="Big Shoulders Display Bold"/>
              </a:rPr>
              <a:t>                #mover resto del cuerpo</a:t>
            </a:r>
          </a:p>
          <a:p>
            <a:pPr algn="just">
              <a:lnSpc>
                <a:spcPts val="2300"/>
              </a:lnSpc>
            </a:pPr>
            <a:r>
              <a:rPr lang="en-US" sz="2300">
                <a:solidFill>
                  <a:srgbClr val="D9D9D9"/>
                </a:solidFill>
                <a:latin typeface="Big Shoulders Display Bold"/>
              </a:rPr>
              <a:t>                for i, c in enumerate(self.body[1:], start=1):</a:t>
            </a:r>
          </a:p>
          <a:p>
            <a:pPr algn="just">
              <a:lnSpc>
                <a:spcPts val="2300"/>
              </a:lnSpc>
            </a:pPr>
            <a:r>
              <a:rPr lang="en-US" sz="2300">
                <a:solidFill>
                  <a:srgbClr val="D9D9D9"/>
                </a:solidFill>
                <a:latin typeface="Big Shoulders Display Bold"/>
              </a:rPr>
              <a:t>                    temp_pos = c.pos</a:t>
            </a:r>
          </a:p>
          <a:p>
            <a:pPr algn="just">
              <a:lnSpc>
                <a:spcPts val="2300"/>
              </a:lnSpc>
            </a:pPr>
            <a:r>
              <a:rPr lang="en-US" sz="2300">
                <a:solidFill>
                  <a:srgbClr val="D9D9D9"/>
                </a:solidFill>
                <a:latin typeface="Big Shoulders Display Bold"/>
              </a:rPr>
              <a:t>                    c.pos = prev_head_pos</a:t>
            </a:r>
          </a:p>
          <a:p>
            <a:pPr algn="just">
              <a:lnSpc>
                <a:spcPts val="2300"/>
              </a:lnSpc>
            </a:pPr>
            <a:r>
              <a:rPr lang="en-US" sz="2300">
                <a:solidFill>
                  <a:srgbClr val="D9D9D9"/>
                </a:solidFill>
                <a:latin typeface="Big Shoulders Display Bold"/>
              </a:rPr>
              <a:t>                    prev_head_pos = temp_pos</a:t>
            </a:r>
          </a:p>
          <a:p>
            <a:pPr algn="just">
              <a:lnSpc>
                <a:spcPts val="2300"/>
              </a:lnSpc>
            </a:pPr>
            <a:r>
              <a:rPr lang="en-US" sz="2300">
                <a:solidFill>
                  <a:srgbClr val="D9D9D9"/>
                </a:solidFill>
                <a:latin typeface="Big Shoulders Display Bold"/>
              </a:rPr>
              <a:t>                    </a:t>
            </a:r>
          </a:p>
          <a:p>
            <a:pPr algn="just">
              <a:lnSpc>
                <a:spcPts val="2300"/>
              </a:lnSpc>
            </a:pPr>
            <a:r>
              <a:rPr lang="en-US" sz="2300">
                <a:solidFill>
                  <a:srgbClr val="D9D9D9"/>
                </a:solidFill>
                <a:latin typeface="Big Shoulders Display Bold"/>
              </a:rPr>
              <a:t>            # Asegurarse de que las posiciones estén dentro de los límites de la ventana</a:t>
            </a:r>
          </a:p>
          <a:p>
            <a:pPr algn="just">
              <a:lnSpc>
                <a:spcPts val="2300"/>
              </a:lnSpc>
            </a:pPr>
            <a:r>
              <a:rPr lang="en-US" sz="2300">
                <a:solidFill>
                  <a:srgbClr val="D9D9D9"/>
                </a:solidFill>
                <a:latin typeface="Big Shoulders Display Bold"/>
              </a:rPr>
              <a:t>                    c.pos = (c.pos[0] % cube.rows, c.pos[1] % cube.rows)</a:t>
            </a:r>
          </a:p>
          <a:p>
            <a:pPr algn="just">
              <a:lnSpc>
                <a:spcPts val="2300"/>
              </a:lnSpc>
              <a:spcBef>
                <a:spcPct val="0"/>
              </a:spcBef>
            </a:pPr>
            <a:endParaRPr lang="en-US" sz="2300">
              <a:solidFill>
                <a:srgbClr val="D9D9D9"/>
              </a:solidFill>
              <a:latin typeface="Big Shoulders Display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118473">
            <a:off x="11215312" y="4109819"/>
            <a:ext cx="7433283" cy="4844023"/>
          </a:xfrm>
          <a:custGeom>
            <a:avLst/>
            <a:gdLst/>
            <a:ahLst/>
            <a:cxnLst/>
            <a:rect l="l" t="t" r="r" b="b"/>
            <a:pathLst>
              <a:path w="7433283" h="4844023">
                <a:moveTo>
                  <a:pt x="0" y="0"/>
                </a:moveTo>
                <a:lnTo>
                  <a:pt x="7433283" y="0"/>
                </a:lnTo>
                <a:lnTo>
                  <a:pt x="7433283" y="4844022"/>
                </a:lnTo>
                <a:lnTo>
                  <a:pt x="0" y="4844022"/>
                </a:lnTo>
                <a:lnTo>
                  <a:pt x="0" y="0"/>
                </a:lnTo>
                <a:close/>
              </a:path>
            </a:pathLst>
          </a:custGeom>
          <a:blipFill>
            <a:blip r:embed="rId2"/>
            <a:stretch>
              <a:fillRect/>
            </a:stretch>
          </a:blipFill>
        </p:spPr>
        <p:txBody>
          <a:bodyPr/>
          <a:lstStyle/>
          <a:p>
            <a:endParaRPr lang="es-MX"/>
          </a:p>
        </p:txBody>
      </p:sp>
      <p:sp>
        <p:nvSpPr>
          <p:cNvPr id="3" name="TextBox 3"/>
          <p:cNvSpPr txBox="1"/>
          <p:nvPr/>
        </p:nvSpPr>
        <p:spPr>
          <a:xfrm>
            <a:off x="4122049" y="567690"/>
            <a:ext cx="10043902" cy="1055370"/>
          </a:xfrm>
          <a:prstGeom prst="rect">
            <a:avLst/>
          </a:prstGeom>
        </p:spPr>
        <p:txBody>
          <a:bodyPr lIns="0" tIns="0" rIns="0" bIns="0" rtlCol="0" anchor="t">
            <a:spAutoFit/>
          </a:bodyPr>
          <a:lstStyle/>
          <a:p>
            <a:pPr algn="ctr">
              <a:lnSpc>
                <a:spcPts val="7800"/>
              </a:lnSpc>
            </a:pPr>
            <a:r>
              <a:rPr lang="en-US" sz="7800">
                <a:solidFill>
                  <a:srgbClr val="FF3131"/>
                </a:solidFill>
                <a:latin typeface="Big Shoulders Display Bold"/>
              </a:rPr>
              <a:t>CONCLUSIONES</a:t>
            </a:r>
          </a:p>
        </p:txBody>
      </p:sp>
      <p:sp>
        <p:nvSpPr>
          <p:cNvPr id="4" name="TextBox 4"/>
          <p:cNvSpPr txBox="1"/>
          <p:nvPr/>
        </p:nvSpPr>
        <p:spPr>
          <a:xfrm>
            <a:off x="257763" y="2732133"/>
            <a:ext cx="12057258" cy="3385542"/>
          </a:xfrm>
          <a:prstGeom prst="rect">
            <a:avLst/>
          </a:prstGeom>
        </p:spPr>
        <p:txBody>
          <a:bodyPr lIns="0" tIns="0" rIns="0" bIns="0" rtlCol="0" anchor="t">
            <a:spAutoFit/>
          </a:bodyPr>
          <a:lstStyle/>
          <a:p>
            <a:pPr algn="ctr">
              <a:lnSpc>
                <a:spcPts val="3344"/>
              </a:lnSpc>
            </a:pPr>
            <a:r>
              <a:rPr lang="es-MX" sz="3344" dirty="0">
                <a:solidFill>
                  <a:srgbClr val="FFFFFF"/>
                </a:solidFill>
                <a:latin typeface="Big Shoulders Display Bold"/>
              </a:rPr>
              <a:t>En este proyecto se hizo uso de diferentes tipos de tecnologías que nos ayudaron a poder concluir y desarrollar el proyecto, </a:t>
            </a:r>
          </a:p>
          <a:p>
            <a:pPr algn="ctr">
              <a:lnSpc>
                <a:spcPts val="3344"/>
              </a:lnSpc>
            </a:pPr>
            <a:r>
              <a:rPr lang="es-MX" sz="3344" dirty="0">
                <a:solidFill>
                  <a:srgbClr val="FFFFFF"/>
                </a:solidFill>
                <a:latin typeface="Big Shoulders Display Bold"/>
              </a:rPr>
              <a:t>Como también el uso de diferentes conocimientos adquiridos con anterioridad enriquecidos por la extensa investigación echa </a:t>
            </a:r>
          </a:p>
          <a:p>
            <a:pPr algn="ctr">
              <a:lnSpc>
                <a:spcPts val="3344"/>
              </a:lnSpc>
              <a:spcBef>
                <a:spcPct val="0"/>
              </a:spcBef>
            </a:pPr>
            <a:r>
              <a:rPr lang="es-MX" sz="3344" dirty="0">
                <a:solidFill>
                  <a:srgbClr val="FFFFFF"/>
                </a:solidFill>
                <a:latin typeface="Big Shoulders Display Bold"/>
              </a:rPr>
              <a:t>Para que este quedara en su totalidad, a su vez se comprendió el funcionamiento de las tecnologías de reconocimiento y sobre todo en el tema de reconocimiento de extremidad y de gesto para su funcionamiento y como puede impactar para el desarrollo de nuevas </a:t>
            </a:r>
            <a:r>
              <a:rPr lang="es-MX" sz="3344" dirty="0" err="1">
                <a:solidFill>
                  <a:srgbClr val="FFFFFF"/>
                </a:solidFill>
                <a:latin typeface="Big Shoulders Display Bold"/>
              </a:rPr>
              <a:t>tecnicas</a:t>
            </a:r>
            <a:r>
              <a:rPr lang="es-MX" sz="3344" dirty="0">
                <a:solidFill>
                  <a:srgbClr val="FFFFFF"/>
                </a:solidFill>
                <a:latin typeface="Big Shoulders Display Bold"/>
              </a:rPr>
              <a:t> y funcionalidades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txBody>
          <a:bodyPr/>
          <a:lstStyle/>
          <a:p>
            <a:endParaRPr lang="es-MX"/>
          </a:p>
        </p:txBody>
      </p:sp>
      <p:sp>
        <p:nvSpPr>
          <p:cNvPr id="3" name="TextBox 3"/>
          <p:cNvSpPr txBox="1"/>
          <p:nvPr/>
        </p:nvSpPr>
        <p:spPr>
          <a:xfrm>
            <a:off x="4122049" y="423704"/>
            <a:ext cx="10043902" cy="1055370"/>
          </a:xfrm>
          <a:prstGeom prst="rect">
            <a:avLst/>
          </a:prstGeom>
        </p:spPr>
        <p:txBody>
          <a:bodyPr lIns="0" tIns="0" rIns="0" bIns="0" rtlCol="0" anchor="t">
            <a:spAutoFit/>
          </a:bodyPr>
          <a:lstStyle/>
          <a:p>
            <a:pPr algn="ctr">
              <a:lnSpc>
                <a:spcPts val="7800"/>
              </a:lnSpc>
            </a:pPr>
            <a:r>
              <a:rPr lang="en-US" sz="7800">
                <a:solidFill>
                  <a:srgbClr val="DAC86F"/>
                </a:solidFill>
                <a:latin typeface="Big Shoulders Display Bold"/>
              </a:rPr>
              <a:t>BIBLIOGRAFIA</a:t>
            </a:r>
          </a:p>
        </p:txBody>
      </p:sp>
      <p:sp>
        <p:nvSpPr>
          <p:cNvPr id="4" name="TextBox 4"/>
          <p:cNvSpPr txBox="1"/>
          <p:nvPr/>
        </p:nvSpPr>
        <p:spPr>
          <a:xfrm>
            <a:off x="0" y="2484190"/>
            <a:ext cx="18288000" cy="6001643"/>
          </a:xfrm>
          <a:prstGeom prst="rect">
            <a:avLst/>
          </a:prstGeom>
        </p:spPr>
        <p:txBody>
          <a:bodyPr lIns="0" tIns="0" rIns="0" bIns="0" rtlCol="0" anchor="t">
            <a:spAutoFit/>
          </a:bodyPr>
          <a:lstStyle/>
          <a:p>
            <a:pPr marL="561336" lvl="1" indent="-280668">
              <a:lnSpc>
                <a:spcPts val="2599"/>
              </a:lnSpc>
              <a:buFont typeface="Arial"/>
              <a:buChar char="•"/>
            </a:pPr>
            <a:r>
              <a:rPr lang="es-MX" sz="2599" dirty="0">
                <a:solidFill>
                  <a:srgbClr val="FFFFFF"/>
                </a:solidFill>
                <a:latin typeface="Big Shoulders Display Bold"/>
              </a:rPr>
              <a:t>SAMMAS24. (2021, 2 SEPTIEMBRE). CÓMO PROGRAMAR/CREAR EL JUEGO DE SNAKE EN PYTHON CON PYGAME. SNAKE EN PYTHON 2021 ESPAÑOL [VÍDEO]. YOUTUBE. HTTPS://WWW.YOUTUBE.COM/WATCH?V=T70-IKW6WMA</a:t>
            </a:r>
          </a:p>
          <a:p>
            <a:pPr>
              <a:lnSpc>
                <a:spcPts val="2599"/>
              </a:lnSpc>
            </a:pPr>
            <a:endParaRPr lang="es-MX" sz="2599" dirty="0">
              <a:solidFill>
                <a:srgbClr val="FFFFFF"/>
              </a:solidFill>
              <a:latin typeface="Big Shoulders Display Bold"/>
            </a:endParaRPr>
          </a:p>
          <a:p>
            <a:pPr marL="561336" lvl="1" indent="-280668">
              <a:lnSpc>
                <a:spcPts val="2599"/>
              </a:lnSpc>
              <a:buFont typeface="Arial"/>
              <a:buChar char="•"/>
            </a:pPr>
            <a:r>
              <a:rPr lang="es-MX" sz="2599" dirty="0">
                <a:solidFill>
                  <a:srgbClr val="FFFFFF"/>
                </a:solidFill>
                <a:latin typeface="Big Shoulders Display Bold"/>
              </a:rPr>
              <a:t>OMES. (2019, 26 SEPTIEMBRE). 👣 DETECCIÓN DE MOVIMIENTO (CON SUSTRACCIÓN DE IMÁGENES) - OPENCV Y PYTHON [VÍDEO]. YOUTUBE. HTTPS://WWW.YOUTUBE.COM/WATCH?V=KCMJQZU_Q6M</a:t>
            </a:r>
          </a:p>
          <a:p>
            <a:pPr>
              <a:lnSpc>
                <a:spcPts val="2599"/>
              </a:lnSpc>
            </a:pPr>
            <a:endParaRPr lang="es-MX" sz="2599" dirty="0">
              <a:solidFill>
                <a:srgbClr val="FFFFFF"/>
              </a:solidFill>
              <a:latin typeface="Big Shoulders Display Bold"/>
            </a:endParaRPr>
          </a:p>
          <a:p>
            <a:pPr marL="561336" lvl="1" indent="-280668">
              <a:lnSpc>
                <a:spcPts val="2599"/>
              </a:lnSpc>
              <a:buFont typeface="Arial"/>
              <a:buChar char="•"/>
            </a:pPr>
            <a:r>
              <a:rPr lang="es-MX" sz="2599" dirty="0">
                <a:solidFill>
                  <a:srgbClr val="FFFFFF"/>
                </a:solidFill>
                <a:latin typeface="Big Shoulders Display Bold"/>
              </a:rPr>
              <a:t>APRENDE E INGENIA. (2022, 27 OCTUBRE). JUEGO: PIEDRA PAPEL O TIJERA CON VISION ARTIFICIAL E IA | PYTHON OPENCV MEDIAPIPE [VÍDEO]. YOUTUBE. HTTPS://WWW.YOUTUBE.COM/WATCH?V=STXO_3V4GRE</a:t>
            </a:r>
          </a:p>
          <a:p>
            <a:pPr>
              <a:lnSpc>
                <a:spcPts val="2599"/>
              </a:lnSpc>
            </a:pPr>
            <a:endParaRPr lang="es-MX" sz="2599" dirty="0">
              <a:solidFill>
                <a:srgbClr val="FFFFFF"/>
              </a:solidFill>
              <a:latin typeface="Big Shoulders Display Bold"/>
            </a:endParaRPr>
          </a:p>
          <a:p>
            <a:pPr marL="561336" lvl="1" indent="-280668">
              <a:lnSpc>
                <a:spcPts val="2599"/>
              </a:lnSpc>
              <a:buFont typeface="Arial"/>
              <a:buChar char="•"/>
            </a:pPr>
            <a:r>
              <a:rPr lang="es-MX" sz="2599" dirty="0">
                <a:solidFill>
                  <a:srgbClr val="FFFFFF"/>
                </a:solidFill>
                <a:latin typeface="Big Shoulders Display Bold"/>
                <a:hlinkClick r:id="rId3"/>
              </a:rPr>
              <a:t>HTTPS://WWW.PYGAME.ORG/NEWS</a:t>
            </a:r>
            <a:endParaRPr lang="es-MX" sz="2599" dirty="0">
              <a:solidFill>
                <a:srgbClr val="FFFFFF"/>
              </a:solidFill>
              <a:latin typeface="Big Shoulders Display Bold"/>
            </a:endParaRPr>
          </a:p>
          <a:p>
            <a:pPr marL="561336" lvl="1" indent="-280668">
              <a:lnSpc>
                <a:spcPts val="2599"/>
              </a:lnSpc>
              <a:buFont typeface="Arial"/>
              <a:buChar char="•"/>
            </a:pPr>
            <a:endParaRPr lang="es-MX" sz="2599" dirty="0">
              <a:solidFill>
                <a:srgbClr val="FFFFFF"/>
              </a:solidFill>
              <a:latin typeface="Big Shoulders Display Bold"/>
            </a:endParaRPr>
          </a:p>
          <a:p>
            <a:pPr marL="561336" lvl="1" indent="-280668">
              <a:lnSpc>
                <a:spcPts val="2599"/>
              </a:lnSpc>
              <a:buFont typeface="Arial"/>
              <a:buChar char="•"/>
            </a:pPr>
            <a:r>
              <a:rPr lang="es-MX" sz="2599" dirty="0">
                <a:solidFill>
                  <a:srgbClr val="FFFFFF"/>
                </a:solidFill>
                <a:latin typeface="Big Shoulders Display Bold"/>
                <a:hlinkClick r:id="rId4"/>
              </a:rPr>
              <a:t>HTTPS://GITHUB.COM/RAYMUNDOSOTO/MOVIMIENTO-DE-OBJETOS-EN-UN-VIDEOJUEGO--CON-DETECCION-DE-MANOS-USANDO-MEDIAPIPE-Y-PYGAME/BLOB/MAIN/README.MD</a:t>
            </a:r>
            <a:endParaRPr lang="es-MX" sz="2599" dirty="0">
              <a:solidFill>
                <a:srgbClr val="FFFFFF"/>
              </a:solidFill>
              <a:latin typeface="Big Shoulders Display Bold"/>
            </a:endParaRPr>
          </a:p>
          <a:p>
            <a:pPr marL="280668" lvl="1">
              <a:lnSpc>
                <a:spcPts val="2599"/>
              </a:lnSpc>
            </a:pPr>
            <a:endParaRPr lang="es-MX" sz="2599" dirty="0">
              <a:solidFill>
                <a:srgbClr val="FFFFFF"/>
              </a:solidFill>
              <a:latin typeface="Big Shoulders Display Bold"/>
            </a:endParaRPr>
          </a:p>
          <a:p>
            <a:pPr marL="280668" lvl="1">
              <a:lnSpc>
                <a:spcPts val="2599"/>
              </a:lnSpc>
            </a:pPr>
            <a:r>
              <a:rPr lang="es-MX" sz="2599" dirty="0">
                <a:solidFill>
                  <a:srgbClr val="FFFFFF"/>
                </a:solidFill>
                <a:latin typeface="Big Shoulders Display Bold"/>
              </a:rPr>
              <a:t>Nuestro repositorio en GitHub</a:t>
            </a:r>
          </a:p>
          <a:p>
            <a:pPr>
              <a:lnSpc>
                <a:spcPts val="2599"/>
              </a:lnSpc>
            </a:pPr>
            <a:endParaRPr lang="es-MX" sz="2599" dirty="0">
              <a:solidFill>
                <a:srgbClr val="FFFFFF"/>
              </a:solidFill>
              <a:latin typeface="Big Shoulders Display Bold"/>
            </a:endParaRPr>
          </a:p>
          <a:p>
            <a:pPr marL="561336" lvl="1" indent="-280668">
              <a:lnSpc>
                <a:spcPts val="2599"/>
              </a:lnSpc>
              <a:buFont typeface="Arial"/>
              <a:buChar char="•"/>
            </a:pPr>
            <a:r>
              <a:rPr lang="es-MX" sz="2599" dirty="0">
                <a:solidFill>
                  <a:srgbClr val="FFFFFF"/>
                </a:solidFill>
                <a:latin typeface="Big Shoulders Display Bold"/>
              </a:rPr>
              <a:t>HTTPS://GITHUB.COM/KANIKASS/PROYECTGM.GIT</a:t>
            </a:r>
          </a:p>
          <a:p>
            <a:pPr>
              <a:lnSpc>
                <a:spcPts val="2599"/>
              </a:lnSpc>
            </a:pPr>
            <a:endParaRPr lang="en-US" sz="2599" dirty="0">
              <a:solidFill>
                <a:srgbClr val="FFFFFF"/>
              </a:solidFill>
              <a:latin typeface="Big Shoulders Display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1411</Words>
  <Application>Microsoft Office PowerPoint</Application>
  <PresentationFormat>Custom</PresentationFormat>
  <Paragraphs>106</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Big Shoulders Display Bold</vt:lpstr>
      <vt:lpstr>TT Chocolates Bold</vt:lpstr>
      <vt:lpstr>Open Sans Extra Bold</vt:lpstr>
      <vt:lpstr>Calibri</vt:lpstr>
      <vt:lpstr>Arial</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dc:title>
  <cp:lastModifiedBy>Gael :v</cp:lastModifiedBy>
  <cp:revision>3</cp:revision>
  <dcterms:created xsi:type="dcterms:W3CDTF">2006-08-16T00:00:00Z</dcterms:created>
  <dcterms:modified xsi:type="dcterms:W3CDTF">2023-08-13T03:49:42Z</dcterms:modified>
  <dc:identifier>DAFrEbVsoc4</dc:identifier>
</cp:coreProperties>
</file>

<file path=docProps/thumbnail.jpeg>
</file>